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Lst>
  <p:sldSz cy="5143500" cx="9144000"/>
  <p:notesSz cx="6858000" cy="9144000"/>
  <p:embeddedFontLst>
    <p:embeddedFont>
      <p:font typeface="Anton"/>
      <p:regular r:id="rId106"/>
    </p:embeddedFont>
    <p:embeddedFont>
      <p:font typeface="Lato"/>
      <p:regular r:id="rId107"/>
      <p:bold r:id="rId108"/>
      <p:italic r:id="rId109"/>
      <p:boldItalic r:id="rId110"/>
    </p:embeddedFont>
    <p:embeddedFont>
      <p:font typeface="Didact Gothic"/>
      <p:regular r:id="rId111"/>
    </p:embeddedFont>
    <p:embeddedFont>
      <p:font typeface="Helvetica Neue"/>
      <p:regular r:id="rId112"/>
      <p:bold r:id="rId113"/>
      <p:italic r:id="rId114"/>
      <p:boldItalic r:id="rId115"/>
    </p:embeddedFont>
    <p:embeddedFont>
      <p:font typeface="Helvetica Neue Light"/>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3B39D8-3688-4B6B-943F-249B0A4BFDB2}">
  <a:tblStyle styleId="{993B39D8-3688-4B6B-943F-249B0A4BFDB2}"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F7ADEB7-F1D9-4CB3-A99D-F439AAB9F1A8}" styleName="Table_1">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7871166-9CF5-4EC3-B2AC-59015305A0CA}"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Lato-regular.fntdata"/><Relationship Id="rId106" Type="http://schemas.openxmlformats.org/officeDocument/2006/relationships/font" Target="fonts/Anton-regular.fntdata"/><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Lato-italic.fntdata"/><Relationship Id="rId108" Type="http://schemas.openxmlformats.org/officeDocument/2006/relationships/font" Target="fonts/Lat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HelveticaNeueLight-italic.fntdata"/><Relationship Id="rId117" Type="http://schemas.openxmlformats.org/officeDocument/2006/relationships/font" Target="fonts/HelveticaNeueLight-bold.fntdata"/><Relationship Id="rId116" Type="http://schemas.openxmlformats.org/officeDocument/2006/relationships/font" Target="fonts/HelveticaNeueLight-regular.fntdata"/><Relationship Id="rId115" Type="http://schemas.openxmlformats.org/officeDocument/2006/relationships/font" Target="fonts/HelveticaNeue-boldItalic.fntdata"/><Relationship Id="rId119" Type="http://schemas.openxmlformats.org/officeDocument/2006/relationships/font" Target="fonts/HelveticaNeueLight-boldItalic.fntdata"/><Relationship Id="rId15" Type="http://schemas.openxmlformats.org/officeDocument/2006/relationships/slide" Target="slides/slide8.xml"/><Relationship Id="rId110" Type="http://schemas.openxmlformats.org/officeDocument/2006/relationships/font" Target="fonts/Lat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HelveticaNeue-italic.fntdata"/><Relationship Id="rId18" Type="http://schemas.openxmlformats.org/officeDocument/2006/relationships/slide" Target="slides/slide11.xml"/><Relationship Id="rId113" Type="http://schemas.openxmlformats.org/officeDocument/2006/relationships/font" Target="fonts/HelveticaNeue-bold.fntdata"/><Relationship Id="rId112" Type="http://schemas.openxmlformats.org/officeDocument/2006/relationships/font" Target="fonts/HelveticaNeue-regular.fntdata"/><Relationship Id="rId111" Type="http://schemas.openxmlformats.org/officeDocument/2006/relationships/font" Target="fonts/DidactGothic-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200">
                <a:solidFill>
                  <a:srgbClr val="24292E"/>
                </a:solidFill>
                <a:latin typeface="Didact Gothic"/>
                <a:ea typeface="Didact Gothic"/>
                <a:cs typeface="Didact Gothic"/>
                <a:sym typeface="Didact Gothic"/>
              </a:rPr>
              <a:t>Las siguientes diapositivas se pasan velozmente o bien se omiten y muestran directamente en el editor de texto. Grafican las diferentes alternativas.</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419" sz="1200">
                <a:solidFill>
                  <a:srgbClr val="24292E"/>
                </a:solidFill>
                <a:latin typeface="Didact Gothic"/>
                <a:ea typeface="Didact Gothic"/>
                <a:cs typeface="Didact Gothic"/>
                <a:sym typeface="Didact Gothic"/>
              </a:rPr>
              <a:t>Las siguientes diapositivas se pasan velozmente o bien se omiten y muestran directamente en el editor de texto. Grafican las diferentes alternativas.</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Recurso: Mapa de conceptos</a:t>
            </a:r>
            <a:endParaRPr b="1"/>
          </a:p>
          <a:p>
            <a:pPr indent="0" lvl="0" marL="0" rtl="0" algn="l">
              <a:lnSpc>
                <a:spcPct val="100000"/>
              </a:lnSpc>
              <a:spcBef>
                <a:spcPts val="0"/>
              </a:spcBef>
              <a:spcAft>
                <a:spcPts val="0"/>
              </a:spcAft>
              <a:buSzPts val="1100"/>
              <a:buNone/>
            </a:pPr>
            <a:r>
              <a:rPr lang="es-419"/>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419"/>
              <a:t>Sugerencia</a:t>
            </a:r>
            <a:r>
              <a:rPr lang="es-419"/>
              <a:t>: </a:t>
            </a:r>
            <a:br>
              <a:rPr lang="es-419"/>
            </a:br>
            <a:r>
              <a:rPr lang="es-419"/>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419"/>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200">
                <a:solidFill>
                  <a:srgbClr val="24292E"/>
                </a:solidFill>
                <a:latin typeface="Didact Gothic"/>
                <a:ea typeface="Didact Gothic"/>
                <a:cs typeface="Didact Gothic"/>
                <a:sym typeface="Didact Gothic"/>
              </a:rPr>
              <a:t>Las siguientes diapositivas se pasan velozmente o bien se omiten y muestran directamente en el editor de texto. Grafican las diferentes alternativas.</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Recurso: Cronograma del curso</a:t>
            </a:r>
            <a:br>
              <a:rPr lang="es-419"/>
            </a:br>
            <a:r>
              <a:rPr lang="es-419"/>
              <a:t>- Se muestra al</a:t>
            </a:r>
            <a:r>
              <a:rPr b="1" lang="es-419"/>
              <a:t> inicio</a:t>
            </a:r>
            <a:r>
              <a:rPr lang="es-419"/>
              <a:t> de cada clase </a:t>
            </a:r>
            <a:endParaRPr/>
          </a:p>
          <a:p>
            <a:pPr indent="0" lvl="0" marL="0" rtl="0" algn="l">
              <a:lnSpc>
                <a:spcPct val="100000"/>
              </a:lnSpc>
              <a:spcBef>
                <a:spcPts val="0"/>
              </a:spcBef>
              <a:spcAft>
                <a:spcPts val="0"/>
              </a:spcAft>
              <a:buSzPts val="1100"/>
              <a:buNone/>
            </a:pPr>
            <a:r>
              <a:rPr lang="es-419"/>
              <a:t>- Tiene un aspecto similar a un </a:t>
            </a:r>
            <a:r>
              <a:rPr b="1" lang="es-419"/>
              <a:t>calendario.</a:t>
            </a:r>
            <a:br>
              <a:rPr lang="es-419"/>
            </a:br>
            <a:r>
              <a:rPr lang="es-419"/>
              <a:t>- Resume rápidamente: título de la clase, número y contenidos que abarca</a:t>
            </a:r>
            <a:endParaRPr/>
          </a:p>
          <a:p>
            <a:pPr indent="0" lvl="0" marL="0" rtl="0" algn="l">
              <a:lnSpc>
                <a:spcPct val="100000"/>
              </a:lnSpc>
              <a:spcBef>
                <a:spcPts val="0"/>
              </a:spcBef>
              <a:spcAft>
                <a:spcPts val="0"/>
              </a:spcAft>
              <a:buSzPts val="1100"/>
              <a:buNone/>
            </a:pPr>
            <a:r>
              <a:rPr lang="es-419"/>
              <a:t>- Guía rápida tanto para docentes, como para estudiantes.</a:t>
            </a:r>
            <a:br>
              <a:rPr lang="es-419"/>
            </a:br>
            <a:r>
              <a:rPr lang="es-419"/>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-Ubicar en el interior de cada clase aquellas cuestiones destacadas con las cuales se encontrará el alumno y con su respectivo nombre:</a:t>
            </a:r>
            <a:r>
              <a:rPr b="1" lang="es-419">
                <a:solidFill>
                  <a:schemeClr val="dk1"/>
                </a:solidFill>
              </a:rPr>
              <a:t> desafíos, entregables de proyecto, actividades colaborativas o  ejemplos en vivo.</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desafíos entregables. Editar el número con el número de desafío correspondiente..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Duración estimada: </a:t>
            </a:r>
            <a:r>
              <a:rPr lang="es-419"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Espacio: </a:t>
            </a:r>
            <a:r>
              <a:rPr lang="es-419"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Consigna: </a:t>
            </a:r>
            <a:r>
              <a:rPr lang="es-419"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NOTA: </a:t>
            </a:r>
            <a:r>
              <a:rPr lang="es-419"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Paso 1: </a:t>
            </a:r>
            <a:r>
              <a:rPr lang="es-419"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Paso 2: </a:t>
            </a:r>
            <a:r>
              <a:rPr lang="es-419"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Paso 3:</a:t>
            </a:r>
            <a:r>
              <a:rPr lang="es-419"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Paso 3: </a:t>
            </a:r>
            <a:r>
              <a:rPr lang="es-419"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Paso 4: </a:t>
            </a:r>
            <a:r>
              <a:rPr lang="es-419"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Paso 5: </a:t>
            </a:r>
            <a:r>
              <a:rPr lang="es-419"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419" sz="1400">
                <a:solidFill>
                  <a:schemeClr val="dk1"/>
                </a:solidFill>
                <a:latin typeface="Helvetica Neue"/>
                <a:ea typeface="Helvetica Neue"/>
                <a:cs typeface="Helvetica Neue"/>
                <a:sym typeface="Helvetica Neue"/>
              </a:rPr>
              <a:t>Paso 6: </a:t>
            </a:r>
            <a:r>
              <a:rPr lang="es-419"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Usar la clase correspondiente a la entrega intermedia del proyecto final.</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d4dd09376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d4dd09376e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d4dd09376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gd4dd09376e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plataforma.coderhouse.com/video-tutoriales"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3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0.jp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hyperlink" Target="https://getbootstrap.com/docs/4.1/layout/overview/#responsive-breakpoin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hyperlink" Target="https://www.w3schools.com/css/tryit.asp?filename=trycss_mediaqueries_ex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51.png"/><Relationship Id="rId5" Type="http://schemas.openxmlformats.org/officeDocument/2006/relationships/image" Target="../media/image46.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42.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3.png"/><Relationship Id="rId4" Type="http://schemas.openxmlformats.org/officeDocument/2006/relationships/image" Target="../media/image44.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3.png"/><Relationship Id="rId4" Type="http://schemas.openxmlformats.org/officeDocument/2006/relationships/image" Target="../media/image36.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4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3.png"/><Relationship Id="rId4" Type="http://schemas.openxmlformats.org/officeDocument/2006/relationships/image" Target="../media/image45.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3.png"/><Relationship Id="rId4" Type="http://schemas.openxmlformats.org/officeDocument/2006/relationships/image" Target="../media/image37.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3.png"/><Relationship Id="rId4" Type="http://schemas.openxmlformats.org/officeDocument/2006/relationships/image" Target="../media/image50.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3.png"/><Relationship Id="rId4" Type="http://schemas.openxmlformats.org/officeDocument/2006/relationships/image" Target="../media/image48.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3.png"/><Relationship Id="rId4" Type="http://schemas.openxmlformats.org/officeDocument/2006/relationships/image" Target="../media/image49.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3.png"/><Relationship Id="rId4" Type="http://schemas.openxmlformats.org/officeDocument/2006/relationships/image" Target="../media/image51.png"/><Relationship Id="rId5"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3.png"/><Relationship Id="rId4" Type="http://schemas.openxmlformats.org/officeDocument/2006/relationships/image" Target="../media/image54.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3.png"/><Relationship Id="rId4" Type="http://schemas.openxmlformats.org/officeDocument/2006/relationships/image" Target="../media/image55.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3.png"/><Relationship Id="rId4" Type="http://schemas.openxmlformats.org/officeDocument/2006/relationships/image" Target="../media/image62.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4.gif"/><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7.gif"/><Relationship Id="rId4" Type="http://schemas.openxmlformats.org/officeDocument/2006/relationships/image" Target="../media/image33.png"/><Relationship Id="rId5"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3.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3.png"/><Relationship Id="rId4" Type="http://schemas.openxmlformats.org/officeDocument/2006/relationships/image" Target="../media/image59.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3.png"/><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3.png"/><Relationship Id="rId4" Type="http://schemas.openxmlformats.org/officeDocument/2006/relationships/image" Target="../media/image51.png"/><Relationship Id="rId5" Type="http://schemas.openxmlformats.org/officeDocument/2006/relationships/image" Target="../media/image46.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5.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3.png"/><Relationship Id="rId4" Type="http://schemas.openxmlformats.org/officeDocument/2006/relationships/image" Target="../media/image63.g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3.png"/><Relationship Id="rId4" Type="http://schemas.openxmlformats.org/officeDocument/2006/relationships/hyperlink" Target="https://daneden.github.io/animate.css/" TargetMode="External"/><Relationship Id="rId5"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3.png"/><Relationship Id="rId4" Type="http://schemas.openxmlformats.org/officeDocument/2006/relationships/hyperlink" Target="https://translate.googleusercontent.com/translate_c?depth=1&amp;hl=es&amp;rurl=translate.google.com&amp;sl=auto&amp;sp=nmt4&amp;tl=es&amp;u=https://daneden.github.io/animate.css/&amp;xid=17259,15700002,15700021,15700186,15700190,15700256,15700259,15700262,15700265,15700271,15700283&amp;usg=ALkJrhh-inVv05qfVnOPKfBjOCrrCGgDnw"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5.png"/><Relationship Id="rId4" Type="http://schemas.openxmlformats.org/officeDocument/2006/relationships/image" Target="../media/image69.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google.com/document/d/1h8ka1E_lgslENTJc43D_SFnaaMEuR1blJWDud8RyTj0/edit?usp=sharing" TargetMode="External"/><Relationship Id="rId4" Type="http://schemas.openxmlformats.org/officeDocument/2006/relationships/image" Target="../media/image7.png"/><Relationship Id="rId5"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hyperlink" Target="https://drive.google.com/file/d/1E2tJM2FXNiaLtazBaFCLRZ8nslRx6Se-/view?usp=sharing" TargetMode="External"/><Relationship Id="rId4" Type="http://schemas.openxmlformats.org/officeDocument/2006/relationships/image" Target="../media/image5.png"/><Relationship Id="rId5"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5.png"/><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5.png"/><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61.pn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png"/><Relationship Id="rId4"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66.png"/><Relationship Id="rId4" Type="http://schemas.openxmlformats.org/officeDocument/2006/relationships/image" Target="../media/image65.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66.png"/><Relationship Id="rId4" Type="http://schemas.openxmlformats.org/officeDocument/2006/relationships/hyperlink" Target="https://plataforma.coderhouse.com/continua-tu-carrera?utm_campaign=upselling&amp;utm_medium=sidebar&amp;utm_source=platform"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4" name="Shape 224"/>
        <p:cNvGrpSpPr/>
        <p:nvPr/>
      </p:nvGrpSpPr>
      <p:grpSpPr>
        <a:xfrm>
          <a:off x="0" y="0"/>
          <a:ext cx="0" cy="0"/>
          <a:chOff x="0" y="0"/>
          <a:chExt cx="0" cy="0"/>
        </a:xfrm>
      </p:grpSpPr>
      <p:sp>
        <p:nvSpPr>
          <p:cNvPr id="225" name="Google Shape;225;p34"/>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226" name="Google Shape;226;p34"/>
          <p:cNvSpPr/>
          <p:nvPr/>
        </p:nvSpPr>
        <p:spPr>
          <a:xfrm>
            <a:off x="7748400" y="4727300"/>
            <a:ext cx="1186526" cy="3306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4"/>
          <p:cNvPicPr preferRelativeResize="0"/>
          <p:nvPr/>
        </p:nvPicPr>
        <p:blipFill rotWithShape="1">
          <a:blip r:embed="rId3">
            <a:alphaModFix/>
          </a:blip>
          <a:srcRect b="0" l="0" r="0" t="0"/>
          <a:stretch/>
        </p:blipFill>
        <p:spPr>
          <a:xfrm>
            <a:off x="3978725" y="870237"/>
            <a:ext cx="1186525" cy="11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MOBILE FIRST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9" name="Google Shape;239;p36"/>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0" lang="es-419" sz="4000" u="none" cap="none" strike="noStrike">
                <a:solidFill>
                  <a:schemeClr val="dk1"/>
                </a:solidFill>
                <a:latin typeface="Anton"/>
                <a:ea typeface="Anton"/>
                <a:cs typeface="Anton"/>
                <a:sym typeface="Anton"/>
              </a:rPr>
              <a:t>MOBILE FIRST</a:t>
            </a:r>
            <a:endParaRPr b="0" i="1" sz="4000" u="none" cap="none" strike="noStrike">
              <a:solidFill>
                <a:srgbClr val="000000"/>
              </a:solidFill>
              <a:latin typeface="Anton"/>
              <a:ea typeface="Anton"/>
              <a:cs typeface="Anton"/>
              <a:sym typeface="Anton"/>
            </a:endParaRPr>
          </a:p>
        </p:txBody>
      </p:sp>
      <p:pic>
        <p:nvPicPr>
          <p:cNvPr id="240" name="Google Shape;240;p36"/>
          <p:cNvPicPr preferRelativeResize="0"/>
          <p:nvPr/>
        </p:nvPicPr>
        <p:blipFill rotWithShape="1">
          <a:blip r:embed="rId4">
            <a:alphaModFix/>
          </a:blip>
          <a:srcRect b="0" l="0" r="0" t="0"/>
          <a:stretch/>
        </p:blipFill>
        <p:spPr>
          <a:xfrm>
            <a:off x="5209630" y="1194100"/>
            <a:ext cx="3114295" cy="2755300"/>
          </a:xfrm>
          <a:prstGeom prst="rect">
            <a:avLst/>
          </a:prstGeom>
          <a:noFill/>
          <a:ln>
            <a:noFill/>
          </a:ln>
        </p:spPr>
      </p:pic>
      <p:pic>
        <p:nvPicPr>
          <p:cNvPr id="241" name="Google Shape;241;p36"/>
          <p:cNvPicPr preferRelativeResize="0"/>
          <p:nvPr/>
        </p:nvPicPr>
        <p:blipFill rotWithShape="1">
          <a:blip r:embed="rId5">
            <a:alphaModFix/>
          </a:blip>
          <a:srcRect b="0" l="0" r="0" t="0"/>
          <a:stretch/>
        </p:blipFill>
        <p:spPr>
          <a:xfrm>
            <a:off x="2228450" y="1811825"/>
            <a:ext cx="2549300" cy="1881000"/>
          </a:xfrm>
          <a:prstGeom prst="rect">
            <a:avLst/>
          </a:prstGeom>
          <a:noFill/>
          <a:ln>
            <a:noFill/>
          </a:ln>
        </p:spPr>
      </p:pic>
      <p:pic>
        <p:nvPicPr>
          <p:cNvPr id="242" name="Google Shape;242;p36"/>
          <p:cNvPicPr preferRelativeResize="0"/>
          <p:nvPr/>
        </p:nvPicPr>
        <p:blipFill rotWithShape="1">
          <a:blip r:embed="rId6">
            <a:alphaModFix/>
          </a:blip>
          <a:srcRect b="0" l="0" r="0" t="0"/>
          <a:stretch/>
        </p:blipFill>
        <p:spPr>
          <a:xfrm>
            <a:off x="567350" y="2389173"/>
            <a:ext cx="1388100" cy="1254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8" name="Google Shape;248;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9" name="Google Shape;249;p37"/>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0" lang="es-419" sz="4000" u="none" cap="none" strike="noStrike">
                <a:solidFill>
                  <a:schemeClr val="dk1"/>
                </a:solidFill>
                <a:latin typeface="Anton"/>
                <a:ea typeface="Anton"/>
                <a:cs typeface="Anton"/>
                <a:sym typeface="Anton"/>
              </a:rPr>
              <a:t>MOBILE FIRST</a:t>
            </a:r>
            <a:endParaRPr b="0" i="1" sz="4000" u="none" cap="none" strike="noStrike">
              <a:solidFill>
                <a:srgbClr val="000000"/>
              </a:solidFill>
              <a:latin typeface="Anton"/>
              <a:ea typeface="Anton"/>
              <a:cs typeface="Anton"/>
              <a:sym typeface="Anton"/>
            </a:endParaRPr>
          </a:p>
        </p:txBody>
      </p:sp>
      <p:sp>
        <p:nvSpPr>
          <p:cNvPr id="250" name="Google Shape;250;p37"/>
          <p:cNvSpPr txBox="1"/>
          <p:nvPr/>
        </p:nvSpPr>
        <p:spPr>
          <a:xfrm>
            <a:off x="348750" y="1942225"/>
            <a:ext cx="8446500" cy="221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Didact Gothic"/>
                <a:ea typeface="Didact Gothic"/>
                <a:cs typeface="Didact Gothic"/>
                <a:sym typeface="Didact Gothic"/>
              </a:rPr>
              <a:t>Antes de hablar de “Mobile-First” debemos hacer una referencia al llamado Diseño Responsive. </a:t>
            </a:r>
            <a:r>
              <a:rPr b="1" i="0" lang="es-419" sz="1800" u="none" cap="none" strike="noStrike">
                <a:solidFill>
                  <a:schemeClr val="dk1"/>
                </a:solidFill>
                <a:highlight>
                  <a:srgbClr val="3DFFBC"/>
                </a:highlight>
                <a:latin typeface="Didact Gothic"/>
                <a:ea typeface="Didact Gothic"/>
                <a:cs typeface="Didact Gothic"/>
                <a:sym typeface="Didact Gothic"/>
              </a:rPr>
              <a:t>Se refiere a la idea de que un sitio web debería mostrarse igual de bien en todo tipo de dispositivo</a:t>
            </a:r>
            <a:r>
              <a:rPr b="0" i="0" lang="es-419" sz="1800" u="none" cap="none" strike="noStrike">
                <a:solidFill>
                  <a:schemeClr val="dk1"/>
                </a:solidFill>
                <a:highlight>
                  <a:srgbClr val="3DFFBC"/>
                </a:highlight>
                <a:latin typeface="Didact Gothic"/>
                <a:ea typeface="Didact Gothic"/>
                <a:cs typeface="Didact Gothic"/>
                <a:sym typeface="Didact Gothic"/>
              </a:rPr>
              <a:t>,</a:t>
            </a:r>
            <a:r>
              <a:rPr b="0" i="0" lang="es-419" sz="1800" u="none" cap="none" strike="noStrike">
                <a:solidFill>
                  <a:schemeClr val="dk1"/>
                </a:solidFill>
                <a:highlight>
                  <a:srgbClr val="FFFFFF"/>
                </a:highlight>
                <a:latin typeface="Didact Gothic"/>
                <a:ea typeface="Didact Gothic"/>
                <a:cs typeface="Didact Gothic"/>
                <a:sym typeface="Didact Gothic"/>
              </a:rPr>
              <a:t> desde monitores de pantalla panorámica hasta teléfonos móviles. </a:t>
            </a:r>
            <a:endParaRPr b="0" i="0" sz="18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Didact Gothic"/>
                <a:ea typeface="Didact Gothic"/>
                <a:cs typeface="Didact Gothic"/>
                <a:sym typeface="Didact Gothic"/>
              </a:rPr>
              <a:t>Es un enfoque para el diseño y desarrollo web que elimina la distinción entre la versión amigable para dispositivos móviles de un sitio web y su contraparte de escritorio. Con un diseño responsive </a:t>
            </a:r>
            <a:r>
              <a:rPr b="1" i="0" lang="es-419" sz="1800" u="none" cap="none" strike="noStrike">
                <a:solidFill>
                  <a:schemeClr val="dk1"/>
                </a:solidFill>
                <a:highlight>
                  <a:srgbClr val="FFFFFF"/>
                </a:highlight>
                <a:latin typeface="Didact Gothic"/>
                <a:ea typeface="Didact Gothic"/>
                <a:cs typeface="Didact Gothic"/>
                <a:sym typeface="Didact Gothic"/>
              </a:rPr>
              <a:t>ambos son lo mismo</a:t>
            </a:r>
            <a:r>
              <a:rPr b="0" i="0" lang="es-419" sz="1800" u="none" cap="none" strike="noStrike">
                <a:solidFill>
                  <a:schemeClr val="dk1"/>
                </a:solidFill>
                <a:highlight>
                  <a:srgbClr val="FFFFFF"/>
                </a:highlight>
                <a:latin typeface="Didact Gothic"/>
                <a:ea typeface="Didact Gothic"/>
                <a:cs typeface="Didact Gothic"/>
                <a:sym typeface="Didact Gothic"/>
              </a:rPr>
              <a:t>.</a:t>
            </a:r>
            <a:endParaRPr b="0" i="0" sz="1800" u="none" cap="none" strike="noStrike">
              <a:solidFill>
                <a:schemeClr val="dk1"/>
              </a:solidFill>
              <a:highlight>
                <a:srgbClr val="FFFFFF"/>
              </a:highlight>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7" name="Google Shape;257;p38"/>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Mobile First</a:t>
            </a:r>
            <a:endParaRPr b="0" i="1" sz="4000" u="none" cap="none" strike="noStrike">
              <a:solidFill>
                <a:srgbClr val="000000"/>
              </a:solidFill>
              <a:latin typeface="Anton"/>
              <a:ea typeface="Anton"/>
              <a:cs typeface="Anton"/>
              <a:sym typeface="Anton"/>
            </a:endParaRPr>
          </a:p>
        </p:txBody>
      </p:sp>
      <p:sp>
        <p:nvSpPr>
          <p:cNvPr id="258" name="Google Shape;258;p38"/>
          <p:cNvSpPr txBox="1"/>
          <p:nvPr/>
        </p:nvSpPr>
        <p:spPr>
          <a:xfrm>
            <a:off x="506250" y="1694825"/>
            <a:ext cx="8131500" cy="2318700"/>
          </a:xfrm>
          <a:prstGeom prst="rect">
            <a:avLst/>
          </a:prstGeom>
          <a:noFill/>
          <a:ln>
            <a:noFill/>
          </a:ln>
        </p:spPr>
        <p:txBody>
          <a:bodyPr anchorCtr="0" anchor="t" bIns="91425" lIns="91425" spcFirstLastPara="1" rIns="91425" wrap="square" tIns="91425">
            <a:noAutofit/>
          </a:bodyPr>
          <a:lstStyle/>
          <a:p>
            <a:pPr indent="0" lvl="0" marL="0" marR="0" rtl="0" algn="ctr">
              <a:lnSpc>
                <a:spcPct val="135714"/>
              </a:lnSpc>
              <a:spcBef>
                <a:spcPts val="140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Didact Gothic"/>
                <a:ea typeface="Didact Gothic"/>
                <a:cs typeface="Didact Gothic"/>
                <a:sym typeface="Didact Gothic"/>
              </a:rPr>
              <a:t>"Mobile First" significa </a:t>
            </a:r>
            <a:r>
              <a:rPr b="1" i="0" lang="es-419" sz="1800" u="none" cap="none" strike="noStrike">
                <a:solidFill>
                  <a:schemeClr val="dk1"/>
                </a:solidFill>
                <a:highlight>
                  <a:srgbClr val="FFFFFF"/>
                </a:highlight>
                <a:latin typeface="Didact Gothic"/>
                <a:ea typeface="Didact Gothic"/>
                <a:cs typeface="Didact Gothic"/>
                <a:sym typeface="Didact Gothic"/>
              </a:rPr>
              <a:t>crear el código primero para los dispositivos más pequeños</a:t>
            </a:r>
            <a:r>
              <a:rPr b="0" i="0" lang="es-419" sz="1800" u="none" cap="none" strike="noStrike">
                <a:solidFill>
                  <a:schemeClr val="dk1"/>
                </a:solidFill>
                <a:highlight>
                  <a:srgbClr val="FFFFFF"/>
                </a:highlight>
                <a:latin typeface="Didact Gothic"/>
                <a:ea typeface="Didact Gothic"/>
                <a:cs typeface="Didact Gothic"/>
                <a:sym typeface="Didact Gothic"/>
              </a:rPr>
              <a:t> que los usuarios probablemente tengan, como teléfonos o tabletas. Trabajar en el dispositivo más pequeño y luego acumular desde allí todo en el mismo código y el mismo proyecto, en lugar de uno nuevo para cada tamaño de pantalla. </a:t>
            </a:r>
            <a:endParaRPr b="0" i="0" sz="1800" u="none" cap="none" strike="noStrike">
              <a:solidFill>
                <a:schemeClr val="dk1"/>
              </a:solidFill>
              <a:highlight>
                <a:srgbClr val="FFFFFF"/>
              </a:highlight>
              <a:latin typeface="Didact Gothic"/>
              <a:ea typeface="Didact Gothic"/>
              <a:cs typeface="Didact Gothic"/>
              <a:sym typeface="Didact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5" name="Google Shape;265;p39"/>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Mobile First</a:t>
            </a:r>
            <a:endParaRPr b="0" i="1" sz="4000" u="none" cap="none" strike="noStrike">
              <a:solidFill>
                <a:srgbClr val="000000"/>
              </a:solidFill>
              <a:latin typeface="Anton"/>
              <a:ea typeface="Anton"/>
              <a:cs typeface="Anton"/>
              <a:sym typeface="Anton"/>
            </a:endParaRPr>
          </a:p>
        </p:txBody>
      </p:sp>
      <p:sp>
        <p:nvSpPr>
          <p:cNvPr id="266" name="Google Shape;266;p39"/>
          <p:cNvSpPr txBox="1"/>
          <p:nvPr/>
        </p:nvSpPr>
        <p:spPr>
          <a:xfrm>
            <a:off x="941375" y="1659625"/>
            <a:ext cx="74766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35714"/>
              </a:lnSpc>
              <a:spcBef>
                <a:spcPts val="1400"/>
              </a:spcBef>
              <a:spcAft>
                <a:spcPts val="0"/>
              </a:spcAft>
              <a:buClr>
                <a:srgbClr val="000000"/>
              </a:buClr>
              <a:buSzPts val="1800"/>
              <a:buFont typeface="Arial"/>
              <a:buNone/>
            </a:pPr>
            <a:r>
              <a:rPr b="1" i="0" lang="es-419" sz="1800" u="none" cap="none" strike="noStrike">
                <a:solidFill>
                  <a:schemeClr val="dk1"/>
                </a:solidFill>
                <a:highlight>
                  <a:schemeClr val="lt1"/>
                </a:highlight>
                <a:latin typeface="Didact Gothic"/>
                <a:ea typeface="Didact Gothic"/>
                <a:cs typeface="Didact Gothic"/>
                <a:sym typeface="Didact Gothic"/>
              </a:rPr>
              <a:t>Se recomienda:</a:t>
            </a:r>
            <a:endParaRPr b="1" i="0" sz="1800" u="none" cap="none" strike="noStrike">
              <a:solidFill>
                <a:schemeClr val="dk1"/>
              </a:solidFill>
              <a:highlight>
                <a:schemeClr val="lt1"/>
              </a:highlight>
              <a:latin typeface="Didact Gothic"/>
              <a:ea typeface="Didact Gothic"/>
              <a:cs typeface="Didact Gothic"/>
              <a:sym typeface="Didact Gothic"/>
            </a:endParaRPr>
          </a:p>
          <a:p>
            <a:pPr indent="-342900" lvl="0" marL="457200" marR="0" rtl="0" algn="just">
              <a:lnSpc>
                <a:spcPct val="135714"/>
              </a:lnSpc>
              <a:spcBef>
                <a:spcPts val="1400"/>
              </a:spcBef>
              <a:spcAft>
                <a:spcPts val="0"/>
              </a:spcAft>
              <a:buClr>
                <a:srgbClr val="3DFFBC"/>
              </a:buClr>
              <a:buSzPts val="1800"/>
              <a:buFont typeface="Didact Gothic"/>
              <a:buAutoNum type="arabicPeriod"/>
            </a:pPr>
            <a:r>
              <a:rPr b="0" i="0" lang="es-419" sz="1800" u="none" cap="none" strike="noStrike">
                <a:solidFill>
                  <a:schemeClr val="dk1"/>
                </a:solidFill>
                <a:highlight>
                  <a:schemeClr val="lt1"/>
                </a:highlight>
                <a:latin typeface="Didact Gothic"/>
                <a:ea typeface="Didact Gothic"/>
                <a:cs typeface="Didact Gothic"/>
                <a:sym typeface="Didact Gothic"/>
              </a:rPr>
              <a:t>Primero trabajar el código para que se reproduzca perfectamente en un teléfono.</a:t>
            </a:r>
            <a:endParaRPr b="0" i="0" sz="1800" u="none" cap="none" strike="noStrike">
              <a:solidFill>
                <a:schemeClr val="dk1"/>
              </a:solidFill>
              <a:highlight>
                <a:schemeClr val="lt1"/>
              </a:highlight>
              <a:latin typeface="Didact Gothic"/>
              <a:ea typeface="Didact Gothic"/>
              <a:cs typeface="Didact Gothic"/>
              <a:sym typeface="Didact Gothic"/>
            </a:endParaRPr>
          </a:p>
          <a:p>
            <a:pPr indent="-342900" lvl="0" marL="457200" marR="0" rtl="0" algn="just">
              <a:lnSpc>
                <a:spcPct val="135714"/>
              </a:lnSpc>
              <a:spcBef>
                <a:spcPts val="0"/>
              </a:spcBef>
              <a:spcAft>
                <a:spcPts val="0"/>
              </a:spcAft>
              <a:buClr>
                <a:srgbClr val="3DFFBC"/>
              </a:buClr>
              <a:buSzPts val="1800"/>
              <a:buFont typeface="Didact Gothic"/>
              <a:buAutoNum type="arabicPeriod"/>
            </a:pPr>
            <a:r>
              <a:rPr b="0" i="0" lang="es-419" sz="1800" u="none" cap="none" strike="noStrike">
                <a:solidFill>
                  <a:schemeClr val="dk1"/>
                </a:solidFill>
                <a:highlight>
                  <a:schemeClr val="lt1"/>
                </a:highlight>
                <a:latin typeface="Didact Gothic"/>
                <a:ea typeface="Didact Gothic"/>
                <a:cs typeface="Didact Gothic"/>
                <a:sym typeface="Didact Gothic"/>
              </a:rPr>
              <a:t>Luego ajustar para que se ejecute en una tableta.</a:t>
            </a:r>
            <a:endParaRPr b="0" i="0" sz="1800" u="none" cap="none" strike="noStrike">
              <a:solidFill>
                <a:schemeClr val="dk1"/>
              </a:solidFill>
              <a:highlight>
                <a:schemeClr val="lt1"/>
              </a:highlight>
              <a:latin typeface="Didact Gothic"/>
              <a:ea typeface="Didact Gothic"/>
              <a:cs typeface="Didact Gothic"/>
              <a:sym typeface="Didact Gothic"/>
            </a:endParaRPr>
          </a:p>
          <a:p>
            <a:pPr indent="-342900" lvl="0" marL="457200" marR="0" rtl="0" algn="just">
              <a:lnSpc>
                <a:spcPct val="135714"/>
              </a:lnSpc>
              <a:spcBef>
                <a:spcPts val="0"/>
              </a:spcBef>
              <a:spcAft>
                <a:spcPts val="0"/>
              </a:spcAft>
              <a:buClr>
                <a:srgbClr val="3DFFBC"/>
              </a:buClr>
              <a:buSzPts val="1800"/>
              <a:buFont typeface="Didact Gothic"/>
              <a:buAutoNum type="arabicPeriod"/>
            </a:pPr>
            <a:r>
              <a:rPr b="0" i="0" lang="es-419" sz="1800" u="none" cap="none" strike="noStrike">
                <a:solidFill>
                  <a:schemeClr val="dk1"/>
                </a:solidFill>
                <a:highlight>
                  <a:schemeClr val="lt1"/>
                </a:highlight>
                <a:latin typeface="Didact Gothic"/>
                <a:ea typeface="Didact Gothic"/>
                <a:cs typeface="Didact Gothic"/>
                <a:sym typeface="Didact Gothic"/>
              </a:rPr>
              <a:t>Luego en un dispositivo de escritorio.</a:t>
            </a:r>
            <a:endParaRPr b="0" i="0" sz="1800" u="none" cap="none" strike="noStrike">
              <a:solidFill>
                <a:schemeClr val="dk1"/>
              </a:solidFill>
              <a:highlight>
                <a:schemeClr val="lt1"/>
              </a:highlight>
              <a:latin typeface="Didact Gothic"/>
              <a:ea typeface="Didact Gothic"/>
              <a:cs typeface="Didact Gothic"/>
              <a:sym typeface="Didact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3" name="Google Shape;273;p40"/>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Mobile First</a:t>
            </a:r>
            <a:endParaRPr b="0" i="1" sz="4000" u="none" cap="none" strike="noStrike">
              <a:solidFill>
                <a:srgbClr val="000000"/>
              </a:solidFill>
              <a:latin typeface="Anton"/>
              <a:ea typeface="Anton"/>
              <a:cs typeface="Anton"/>
              <a:sym typeface="Anton"/>
            </a:endParaRPr>
          </a:p>
        </p:txBody>
      </p:sp>
      <p:sp>
        <p:nvSpPr>
          <p:cNvPr id="274" name="Google Shape;274;p40"/>
          <p:cNvSpPr txBox="1"/>
          <p:nvPr/>
        </p:nvSpPr>
        <p:spPr>
          <a:xfrm>
            <a:off x="1005900" y="1548500"/>
            <a:ext cx="3537300" cy="2721600"/>
          </a:xfrm>
          <a:prstGeom prst="rect">
            <a:avLst/>
          </a:prstGeom>
          <a:noFill/>
          <a:ln>
            <a:noFill/>
          </a:ln>
        </p:spPr>
        <p:txBody>
          <a:bodyPr anchorCtr="0" anchor="ctr" bIns="91425" lIns="91425" spcFirstLastPara="1" rIns="91425" wrap="square" tIns="91425">
            <a:noAutofit/>
          </a:bodyPr>
          <a:lstStyle/>
          <a:p>
            <a:pPr indent="0" lvl="0" marL="0" marR="0" rtl="0" algn="just">
              <a:lnSpc>
                <a:spcPct val="135714"/>
              </a:lnSpc>
              <a:spcBef>
                <a:spcPts val="1400"/>
              </a:spcBef>
              <a:spcAft>
                <a:spcPts val="0"/>
              </a:spcAft>
              <a:buClr>
                <a:srgbClr val="000000"/>
              </a:buClr>
              <a:buSzPts val="1600"/>
              <a:buFont typeface="Arial"/>
              <a:buNone/>
            </a:pPr>
            <a:r>
              <a:rPr b="0" i="0" lang="es-419" sz="1600" u="none" cap="none" strike="noStrike">
                <a:solidFill>
                  <a:srgbClr val="000000"/>
                </a:solidFill>
                <a:highlight>
                  <a:srgbClr val="FFFFFF"/>
                </a:highlight>
                <a:latin typeface="Didact Gothic"/>
                <a:ea typeface="Didact Gothic"/>
                <a:cs typeface="Didact Gothic"/>
                <a:sym typeface="Didact Gothic"/>
              </a:rPr>
              <a:t>Cualquier estilo dentro del siguiente Media Querie se ejecutará cuando el tamaño de la pantalla sea de al menos 768px de ancho -tablet</a:t>
            </a:r>
            <a:r>
              <a:rPr lang="es-419" sz="1600">
                <a:highlight>
                  <a:srgbClr val="FFFFFF"/>
                </a:highlight>
                <a:latin typeface="Didact Gothic"/>
                <a:ea typeface="Didact Gothic"/>
                <a:cs typeface="Didact Gothic"/>
                <a:sym typeface="Didact Gothic"/>
              </a:rPr>
              <a:t>- </a:t>
            </a:r>
            <a:r>
              <a:rPr b="0" i="0" lang="es-419" sz="1600" u="none" cap="none" strike="noStrike">
                <a:solidFill>
                  <a:srgbClr val="000000"/>
                </a:solidFill>
                <a:highlight>
                  <a:srgbClr val="FFFFFF"/>
                </a:highlight>
                <a:latin typeface="Didact Gothic"/>
                <a:ea typeface="Didact Gothic"/>
                <a:cs typeface="Didact Gothic"/>
                <a:sym typeface="Didact Gothic"/>
              </a:rPr>
              <a:t>pero no cuando el tamaño de la pantalla sea menor:</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
        <p:nvSpPr>
          <p:cNvPr id="275" name="Google Shape;275;p40"/>
          <p:cNvSpPr txBox="1"/>
          <p:nvPr/>
        </p:nvSpPr>
        <p:spPr>
          <a:xfrm>
            <a:off x="4748200" y="2012050"/>
            <a:ext cx="3899100" cy="2008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F92672"/>
                </a:solidFill>
                <a:latin typeface="Didact Gothic"/>
                <a:ea typeface="Didact Gothic"/>
                <a:cs typeface="Didact Gothic"/>
                <a:sym typeface="Didact Gothic"/>
              </a:rPr>
              <a:t>Estilos </a:t>
            </a:r>
            <a:r>
              <a:rPr lang="es-419" sz="1600">
                <a:solidFill>
                  <a:srgbClr val="F92672"/>
                </a:solidFill>
                <a:latin typeface="Didact Gothic"/>
                <a:ea typeface="Didact Gothic"/>
                <a:cs typeface="Didact Gothic"/>
                <a:sym typeface="Didact Gothic"/>
              </a:rPr>
              <a:t>Tablet</a:t>
            </a:r>
            <a:endParaRPr b="0" i="0" sz="1600" u="none" cap="none" strike="noStrike">
              <a:solidFill>
                <a:srgbClr val="F92672"/>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F92672"/>
                </a:solidFill>
                <a:latin typeface="Didact Gothic"/>
                <a:ea typeface="Didact Gothic"/>
                <a:cs typeface="Didact Gothic"/>
                <a:sym typeface="Didact Gothic"/>
              </a:rPr>
              <a:t>@</a:t>
            </a:r>
            <a:r>
              <a:rPr b="1" i="0" lang="es-419" sz="1600" u="none" cap="none" strike="noStrike">
                <a:solidFill>
                  <a:srgbClr val="F92672"/>
                </a:solidFill>
                <a:latin typeface="Didact Gothic"/>
                <a:ea typeface="Didact Gothic"/>
                <a:cs typeface="Didact Gothic"/>
                <a:sym typeface="Didact Gothic"/>
              </a:rPr>
              <a:t>media</a:t>
            </a:r>
            <a:r>
              <a:rPr b="0" i="0" lang="es-419" sz="1600" u="none" cap="none" strike="noStrike">
                <a:solidFill>
                  <a:srgbClr val="000000"/>
                </a:solidFill>
                <a:latin typeface="Didact Gothic"/>
                <a:ea typeface="Didact Gothic"/>
                <a:cs typeface="Didact Gothic"/>
                <a:sym typeface="Didact Gothic"/>
              </a:rPr>
              <a:t> screen </a:t>
            </a:r>
            <a:r>
              <a:rPr b="0" i="0" lang="es-419" sz="1600" u="none" cap="none" strike="noStrike">
                <a:solidFill>
                  <a:srgbClr val="F92672"/>
                </a:solidFill>
                <a:latin typeface="Didact Gothic"/>
                <a:ea typeface="Didact Gothic"/>
                <a:cs typeface="Didact Gothic"/>
                <a:sym typeface="Didact Gothic"/>
              </a:rPr>
              <a:t>and</a:t>
            </a: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min-width</a:t>
            </a:r>
            <a:r>
              <a:rPr b="0" i="0" lang="es-419" sz="1600" u="none" cap="none" strike="noStrike">
                <a:solidFill>
                  <a:srgbClr val="000000"/>
                </a:solidFill>
                <a:latin typeface="Didact Gothic"/>
                <a:ea typeface="Didact Gothic"/>
                <a:cs typeface="Didact Gothic"/>
                <a:sym typeface="Didact Gothic"/>
              </a:rPr>
              <a:t>: 768px) {</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body</a:t>
            </a:r>
            <a:r>
              <a:rPr b="0" i="0" lang="es-419" sz="1600" u="none" cap="none" strike="noStrike">
                <a:solidFill>
                  <a:srgbClr val="000000"/>
                </a:solidFill>
                <a:latin typeface="Didact Gothic"/>
                <a:ea typeface="Didact Gothic"/>
                <a:cs typeface="Didact Gothic"/>
                <a:sym typeface="Didact Gothic"/>
              </a:rPr>
              <a:t> {</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background-color</a:t>
            </a:r>
            <a:r>
              <a:rPr b="0" i="0" lang="es-419" sz="1600" u="none" cap="none" strike="noStrike">
                <a:solidFill>
                  <a:schemeClr val="dk1"/>
                </a:solidFill>
                <a:latin typeface="Didact Gothic"/>
                <a:ea typeface="Didact Gothic"/>
                <a:cs typeface="Didact Gothic"/>
                <a:sym typeface="Didact Gothic"/>
              </a:rPr>
              <a:t>: </a:t>
            </a:r>
            <a:r>
              <a:rPr b="0" i="0" lang="es-419" sz="1600" u="none" cap="none" strike="noStrike">
                <a:solidFill>
                  <a:srgbClr val="0000FF"/>
                </a:solidFill>
                <a:latin typeface="Didact Gothic"/>
                <a:ea typeface="Didact Gothic"/>
                <a:cs typeface="Didact Gothic"/>
                <a:sym typeface="Didact Gothic"/>
              </a:rPr>
              <a:t>#000000</a:t>
            </a:r>
            <a:r>
              <a:rPr b="0" i="0" lang="es-419" sz="1600" u="none" cap="none" strike="noStrike">
                <a:solidFill>
                  <a:schemeClr val="dk1"/>
                </a:solidFill>
                <a:latin typeface="Didact Gothic"/>
                <a:ea typeface="Didact Gothic"/>
                <a:cs typeface="Didact Gothic"/>
                <a:sym typeface="Didact Gothic"/>
              </a:rPr>
              <a:t>;</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br>
              <a:rPr b="0" i="0" lang="es-419" sz="1600" u="none" cap="none" strike="noStrike">
                <a:solidFill>
                  <a:srgbClr val="000000"/>
                </a:solidFill>
                <a:latin typeface="Didact Gothic"/>
                <a:ea typeface="Didact Gothic"/>
                <a:cs typeface="Didact Gothic"/>
                <a:sym typeface="Didact Gothic"/>
              </a:rPr>
            </a:br>
            <a:r>
              <a:rPr b="0" i="0" lang="es-419" sz="1600" u="none" cap="none" strike="noStrike">
                <a:solidFill>
                  <a:srgbClr val="000000"/>
                </a:solidFill>
                <a:latin typeface="Didact Gothic"/>
                <a:ea typeface="Didact Gothic"/>
                <a:cs typeface="Didact Gothic"/>
                <a:sym typeface="Didact Gothic"/>
              </a:rPr>
              <a:t>}</a:t>
            </a:r>
            <a:endParaRPr b="0" i="0" sz="1200" u="none" cap="none" strike="noStrike">
              <a:solidFill>
                <a:srgbClr val="000000"/>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79" name="Shape 279"/>
        <p:cNvGrpSpPr/>
        <p:nvPr/>
      </p:nvGrpSpPr>
      <p:grpSpPr>
        <a:xfrm>
          <a:off x="0" y="0"/>
          <a:ext cx="0" cy="0"/>
          <a:chOff x="0" y="0"/>
          <a:chExt cx="0" cy="0"/>
        </a:xfrm>
      </p:grpSpPr>
      <p:pic>
        <p:nvPicPr>
          <p:cNvPr id="280" name="Google Shape;280;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1" name="Google Shape;281;p41"/>
          <p:cNvSpPr txBox="1"/>
          <p:nvPr/>
        </p:nvSpPr>
        <p:spPr>
          <a:xfrm>
            <a:off x="1516950" y="1891125"/>
            <a:ext cx="6560100" cy="2157900"/>
          </a:xfrm>
          <a:prstGeom prst="rect">
            <a:avLst/>
          </a:prstGeom>
          <a:noFill/>
          <a:ln>
            <a:noFill/>
          </a:ln>
        </p:spPr>
        <p:txBody>
          <a:bodyPr anchorCtr="0" anchor="t" bIns="91425" lIns="91425" spcFirstLastPara="1" rIns="91425" wrap="square" tIns="91425">
            <a:noAutofit/>
          </a:bodyPr>
          <a:lstStyle/>
          <a:p>
            <a:pPr indent="457200" lvl="0" marL="0" marR="0" rtl="0" algn="ctr">
              <a:lnSpc>
                <a:spcPct val="115000"/>
              </a:lnSpc>
              <a:spcBef>
                <a:spcPts val="0"/>
              </a:spcBef>
              <a:spcAft>
                <a:spcPts val="0"/>
              </a:spcAft>
              <a:buClr>
                <a:schemeClr val="dk1"/>
              </a:buClr>
              <a:buSzPts val="1100"/>
              <a:buFont typeface="Arial"/>
              <a:buNone/>
            </a:pPr>
            <a:r>
              <a:rPr b="0" i="0" lang="es-419" sz="1800" u="none" cap="none" strike="noStrike">
                <a:solidFill>
                  <a:schemeClr val="dk1"/>
                </a:solidFill>
                <a:latin typeface="Didact Gothic"/>
                <a:ea typeface="Didact Gothic"/>
                <a:cs typeface="Didact Gothic"/>
                <a:sym typeface="Didact Gothic"/>
              </a:rPr>
              <a:t>El diseño responsive se logra a través de "Media Queries" de CSS. Pensemos en las Media Queries como una forma de aplicar condicionales a las reglas de CSS. Estas últimas </a:t>
            </a:r>
            <a:r>
              <a:rPr b="1" i="0" lang="es-419" sz="1800" u="none" cap="none" strike="noStrike">
                <a:solidFill>
                  <a:schemeClr val="dk1"/>
                </a:solidFill>
                <a:latin typeface="Didact Gothic"/>
                <a:ea typeface="Didact Gothic"/>
                <a:cs typeface="Didact Gothic"/>
                <a:sym typeface="Didact Gothic"/>
              </a:rPr>
              <a:t>le dicen al navegador qué reglas debe ignorar o aplicar dependiendo del dispositivo del usuario.</a:t>
            </a:r>
            <a:endParaRPr b="0" i="0" sz="18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800"/>
              <a:buFont typeface="Arial"/>
              <a:buNone/>
            </a:pPr>
            <a:r>
              <a:t/>
            </a:r>
            <a:endParaRPr b="1" i="0" sz="1800" u="none" cap="none" strike="noStrike">
              <a:solidFill>
                <a:schemeClr val="dk1"/>
              </a:solidFill>
              <a:latin typeface="Didact Gothic"/>
              <a:ea typeface="Didact Gothic"/>
              <a:cs typeface="Didact Gothic"/>
              <a:sym typeface="Didact Gothic"/>
            </a:endParaRPr>
          </a:p>
        </p:txBody>
      </p:sp>
      <p:sp>
        <p:nvSpPr>
          <p:cNvPr id="282" name="Google Shape;282;p41"/>
          <p:cNvSpPr txBox="1"/>
          <p:nvPr/>
        </p:nvSpPr>
        <p:spPr>
          <a:xfrm>
            <a:off x="2912250" y="626800"/>
            <a:ext cx="3663900" cy="107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600"/>
              </a:spcAft>
              <a:buClr>
                <a:srgbClr val="000000"/>
              </a:buClr>
              <a:buSzPts val="4000"/>
              <a:buFont typeface="Arial"/>
              <a:buNone/>
            </a:pPr>
            <a:r>
              <a:rPr b="0" i="0" lang="es-419" sz="4000" u="none" cap="none" strike="noStrike">
                <a:solidFill>
                  <a:schemeClr val="dk1"/>
                </a:solidFill>
                <a:latin typeface="Anton"/>
                <a:ea typeface="Anton"/>
                <a:cs typeface="Anton"/>
                <a:sym typeface="Anton"/>
              </a:rPr>
              <a:t>Media Queries</a:t>
            </a:r>
            <a:endParaRPr b="0" i="0" sz="4000" u="none" cap="none" strike="noStrike">
              <a:solidFill>
                <a:srgbClr val="0000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9" name="Google Shape;289;p42"/>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s-419" sz="4000" u="none" cap="none" strike="noStrike">
                <a:solidFill>
                  <a:srgbClr val="000000"/>
                </a:solidFill>
                <a:latin typeface="Anton"/>
                <a:ea typeface="Anton"/>
                <a:cs typeface="Anton"/>
                <a:sym typeface="Anton"/>
              </a:rPr>
              <a:t>BREAK POINTS - Categor</a:t>
            </a:r>
            <a:r>
              <a:rPr i="1" lang="es-419" sz="4000">
                <a:latin typeface="Anton"/>
                <a:ea typeface="Anton"/>
                <a:cs typeface="Anton"/>
                <a:sym typeface="Anton"/>
              </a:rPr>
              <a:t>í</a:t>
            </a:r>
            <a:r>
              <a:rPr b="0" i="1" lang="es-419" sz="4000" u="none" cap="none" strike="noStrike">
                <a:solidFill>
                  <a:srgbClr val="000000"/>
                </a:solidFill>
                <a:latin typeface="Anton"/>
                <a:ea typeface="Anton"/>
                <a:cs typeface="Anton"/>
                <a:sym typeface="Anton"/>
              </a:rPr>
              <a:t>as</a:t>
            </a:r>
            <a:endParaRPr b="0" i="1" sz="4000" u="none" cap="none" strike="noStrike">
              <a:solidFill>
                <a:srgbClr val="000000"/>
              </a:solidFill>
              <a:latin typeface="Anton"/>
              <a:ea typeface="Anton"/>
              <a:cs typeface="Anton"/>
              <a:sym typeface="Anton"/>
            </a:endParaRPr>
          </a:p>
        </p:txBody>
      </p:sp>
      <p:graphicFrame>
        <p:nvGraphicFramePr>
          <p:cNvPr id="290" name="Google Shape;290;p42"/>
          <p:cNvGraphicFramePr/>
          <p:nvPr/>
        </p:nvGraphicFramePr>
        <p:xfrm>
          <a:off x="1215475" y="1513200"/>
          <a:ext cx="3000000" cy="3000000"/>
        </p:xfrm>
        <a:graphic>
          <a:graphicData uri="http://schemas.openxmlformats.org/drawingml/2006/table">
            <a:tbl>
              <a:tblPr>
                <a:noFill/>
                <a:tableStyleId>{993B39D8-3688-4B6B-943F-249B0A4BFDB2}</a:tableStyleId>
              </a:tblPr>
              <a:tblGrid>
                <a:gridCol w="1543050"/>
                <a:gridCol w="5621050"/>
              </a:tblGrid>
              <a:tr h="12700">
                <a:tc>
                  <a:txBody>
                    <a:bodyPr/>
                    <a:lstStyle/>
                    <a:p>
                      <a:pPr indent="0" lvl="0" marL="0" marR="0" rtl="0" algn="just">
                        <a:lnSpc>
                          <a:spcPct val="100000"/>
                        </a:lnSpc>
                        <a:spcBef>
                          <a:spcPts val="0"/>
                        </a:spcBef>
                        <a:spcAft>
                          <a:spcPts val="0"/>
                        </a:spcAft>
                        <a:buClr>
                          <a:srgbClr val="000000"/>
                        </a:buClr>
                        <a:buSzPts val="1200"/>
                        <a:buFont typeface="Arial"/>
                        <a:buNone/>
                      </a:pPr>
                      <a:r>
                        <a:rPr b="1" lang="es-419" sz="1200" u="none" cap="none" strike="noStrike">
                          <a:latin typeface="Didact Gothic"/>
                          <a:ea typeface="Didact Gothic"/>
                          <a:cs typeface="Didact Gothic"/>
                          <a:sym typeface="Didact Gothic"/>
                        </a:rPr>
                        <a:t>Tamaño</a:t>
                      </a:r>
                      <a:endParaRPr b="1" sz="1200" u="none" cap="none" strike="noStrike">
                        <a:latin typeface="Didact Gothic"/>
                        <a:ea typeface="Didact Gothic"/>
                        <a:cs typeface="Didact Gothic"/>
                        <a:sym typeface="Didact Gothic"/>
                      </a:endParaRPr>
                    </a:p>
                  </a:txBody>
                  <a:tcPr marT="63500" marB="63500" marR="63500" marL="63500">
                    <a:solidFill>
                      <a:srgbClr val="B7B7B7"/>
                    </a:solidFill>
                  </a:tcPr>
                </a:tc>
                <a:tc>
                  <a:txBody>
                    <a:bodyPr/>
                    <a:lstStyle/>
                    <a:p>
                      <a:pPr indent="0" lvl="0" marL="0" marR="0" rtl="0" algn="just">
                        <a:lnSpc>
                          <a:spcPct val="100000"/>
                        </a:lnSpc>
                        <a:spcBef>
                          <a:spcPts val="0"/>
                        </a:spcBef>
                        <a:spcAft>
                          <a:spcPts val="0"/>
                        </a:spcAft>
                        <a:buClr>
                          <a:srgbClr val="000000"/>
                        </a:buClr>
                        <a:buSzPts val="1200"/>
                        <a:buFont typeface="Arial"/>
                        <a:buNone/>
                      </a:pPr>
                      <a:r>
                        <a:rPr b="1" lang="es-419" sz="1200" u="none" cap="none" strike="noStrike">
                          <a:latin typeface="Didact Gothic"/>
                          <a:ea typeface="Didact Gothic"/>
                          <a:cs typeface="Didact Gothic"/>
                          <a:sym typeface="Didact Gothic"/>
                        </a:rPr>
                        <a:t>Dispositivo</a:t>
                      </a:r>
                      <a:endParaRPr b="1" sz="1200" u="none" cap="none" strike="noStrike">
                        <a:latin typeface="Didact Gothic"/>
                        <a:ea typeface="Didact Gothic"/>
                        <a:cs typeface="Didact Gothic"/>
                        <a:sym typeface="Didact Gothic"/>
                      </a:endParaRPr>
                    </a:p>
                  </a:txBody>
                  <a:tcPr marT="63500" marB="63500" marR="63500" marL="63500">
                    <a:solidFill>
                      <a:srgbClr val="B7B7B7"/>
                    </a:solidFill>
                  </a:tcPr>
                </a:tc>
              </a:tr>
              <a:tr h="12700">
                <a:tc>
                  <a:txBody>
                    <a:bodyPr/>
                    <a:lstStyle/>
                    <a:p>
                      <a:pPr indent="0" lvl="0" marL="0" marR="0" rtl="0" algn="just">
                        <a:lnSpc>
                          <a:spcPct val="100000"/>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320px</a:t>
                      </a:r>
                      <a:endParaRPr sz="1200" u="none" cap="none" strike="noStrike">
                        <a:latin typeface="Didact Gothic"/>
                        <a:ea typeface="Didact Gothic"/>
                        <a:cs typeface="Didact Gothic"/>
                        <a:sym typeface="Didact Gothic"/>
                      </a:endParaRPr>
                    </a:p>
                  </a:txBody>
                  <a:tcPr marT="63500" marB="63500" marR="63500" marL="63500"/>
                </a:tc>
                <a:tc>
                  <a:txBody>
                    <a:bodyPr/>
                    <a:lstStyle/>
                    <a:p>
                      <a:pPr indent="0" lvl="0" marL="0" marR="0" rtl="0" algn="just">
                        <a:lnSpc>
                          <a:spcPct val="135714"/>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Para dispositivos con pantallas pequeñas, como los teléfonos en modo vertical.</a:t>
                      </a:r>
                      <a:endParaRPr sz="1200" u="none" cap="none" strike="noStrike">
                        <a:latin typeface="Didact Gothic"/>
                        <a:ea typeface="Didact Gothic"/>
                        <a:cs typeface="Didact Gothic"/>
                        <a:sym typeface="Didact Gothic"/>
                      </a:endParaRPr>
                    </a:p>
                    <a:p>
                      <a:pPr indent="0" lvl="0" marL="0" marR="0" rtl="0" algn="just">
                        <a:lnSpc>
                          <a:spcPct val="100000"/>
                        </a:lnSpc>
                        <a:spcBef>
                          <a:spcPts val="0"/>
                        </a:spcBef>
                        <a:spcAft>
                          <a:spcPts val="0"/>
                        </a:spcAft>
                        <a:buClr>
                          <a:srgbClr val="000000"/>
                        </a:buClr>
                        <a:buSzPts val="1200"/>
                        <a:buFont typeface="Arial"/>
                        <a:buNone/>
                      </a:pPr>
                      <a:r>
                        <a:t/>
                      </a:r>
                      <a:endParaRPr sz="1200" u="none" cap="none" strike="noStrike">
                        <a:latin typeface="Didact Gothic"/>
                        <a:ea typeface="Didact Gothic"/>
                        <a:cs typeface="Didact Gothic"/>
                        <a:sym typeface="Didact Gothic"/>
                      </a:endParaRPr>
                    </a:p>
                  </a:txBody>
                  <a:tcPr marT="63500" marB="63500" marR="63500" marL="63500"/>
                </a:tc>
              </a:tr>
              <a:tr h="12700">
                <a:tc>
                  <a:txBody>
                    <a:bodyPr/>
                    <a:lstStyle/>
                    <a:p>
                      <a:pPr indent="0" lvl="0" marL="0" marR="0" rtl="0" algn="just">
                        <a:lnSpc>
                          <a:spcPct val="100000"/>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480px</a:t>
                      </a:r>
                      <a:endParaRPr sz="1200" u="none" cap="none" strike="noStrike">
                        <a:latin typeface="Didact Gothic"/>
                        <a:ea typeface="Didact Gothic"/>
                        <a:cs typeface="Didact Gothic"/>
                        <a:sym typeface="Didact Gothic"/>
                      </a:endParaRPr>
                    </a:p>
                  </a:txBody>
                  <a:tcPr marT="63500" marB="63500" marR="63500" marL="63500"/>
                </a:tc>
                <a:tc>
                  <a:txBody>
                    <a:bodyPr/>
                    <a:lstStyle/>
                    <a:p>
                      <a:pPr indent="0" lvl="0" marL="0" marR="0" rtl="0" algn="just">
                        <a:lnSpc>
                          <a:spcPct val="135714"/>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Para dispositivos con pantallas pequeñas, como los teléfonos, en modo horizontal.</a:t>
                      </a:r>
                      <a:endParaRPr sz="1200" u="none" cap="none" strike="noStrike">
                        <a:latin typeface="Didact Gothic"/>
                        <a:ea typeface="Didact Gothic"/>
                        <a:cs typeface="Didact Gothic"/>
                        <a:sym typeface="Didact Gothic"/>
                      </a:endParaRPr>
                    </a:p>
                  </a:txBody>
                  <a:tcPr marT="63500" marB="63500" marR="63500" marL="63500"/>
                </a:tc>
              </a:tr>
              <a:tr h="12700">
                <a:tc>
                  <a:txBody>
                    <a:bodyPr/>
                    <a:lstStyle/>
                    <a:p>
                      <a:pPr indent="0" lvl="0" marL="0" marR="0" rtl="0" algn="just">
                        <a:lnSpc>
                          <a:spcPct val="100000"/>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600px</a:t>
                      </a:r>
                      <a:endParaRPr sz="1200" u="none" cap="none" strike="noStrike">
                        <a:latin typeface="Didact Gothic"/>
                        <a:ea typeface="Didact Gothic"/>
                        <a:cs typeface="Didact Gothic"/>
                        <a:sym typeface="Didact Gothic"/>
                      </a:endParaRPr>
                    </a:p>
                  </a:txBody>
                  <a:tcPr marT="63500" marB="63500" marR="63500" marL="63500"/>
                </a:tc>
                <a:tc>
                  <a:txBody>
                    <a:bodyPr/>
                    <a:lstStyle/>
                    <a:p>
                      <a:pPr indent="0" lvl="0" marL="0" marR="0" rtl="0" algn="just">
                        <a:lnSpc>
                          <a:spcPct val="135714"/>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Tabletas pequeñas, como el Amazon Kindle (600×800) y Barnes &amp; Noble Nook (600×1024), en modo vertical.</a:t>
                      </a:r>
                      <a:endParaRPr sz="1200" u="none" cap="none" strike="noStrike">
                        <a:latin typeface="Didact Gothic"/>
                        <a:ea typeface="Didact Gothic"/>
                        <a:cs typeface="Didact Gothic"/>
                        <a:sym typeface="Didact Gothic"/>
                      </a:endParaRPr>
                    </a:p>
                  </a:txBody>
                  <a:tcPr marT="63500" marB="63500" marR="63500" marL="63500"/>
                </a:tc>
              </a:tr>
              <a:tr h="12700">
                <a:tc>
                  <a:txBody>
                    <a:bodyPr/>
                    <a:lstStyle/>
                    <a:p>
                      <a:pPr indent="0" lvl="0" marL="0" marR="0" rtl="0" algn="just">
                        <a:lnSpc>
                          <a:spcPct val="100000"/>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768px y 1023px</a:t>
                      </a:r>
                      <a:endParaRPr sz="1200" u="none" cap="none" strike="noStrike">
                        <a:latin typeface="Didact Gothic"/>
                        <a:ea typeface="Didact Gothic"/>
                        <a:cs typeface="Didact Gothic"/>
                        <a:sym typeface="Didact Gothic"/>
                      </a:endParaRPr>
                    </a:p>
                  </a:txBody>
                  <a:tcPr marT="63500" marB="63500" marR="63500" marL="63500"/>
                </a:tc>
                <a:tc>
                  <a:txBody>
                    <a:bodyPr/>
                    <a:lstStyle/>
                    <a:p>
                      <a:pPr indent="0" lvl="0" marL="0" marR="0" rtl="0" algn="just">
                        <a:lnSpc>
                          <a:spcPct val="135714"/>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Tabletas de diez pulgadas como el iPad (768×1024), en modo vertical.</a:t>
                      </a:r>
                      <a:endParaRPr sz="1200" u="none" cap="none" strike="noStrike">
                        <a:latin typeface="Didact Gothic"/>
                        <a:ea typeface="Didact Gothic"/>
                        <a:cs typeface="Didact Gothic"/>
                        <a:sym typeface="Didact Gothic"/>
                      </a:endParaRPr>
                    </a:p>
                  </a:txBody>
                  <a:tcPr marT="63500" marB="63500" marR="63500" marL="63500"/>
                </a:tc>
              </a:tr>
              <a:tr h="12700">
                <a:tc>
                  <a:txBody>
                    <a:bodyPr/>
                    <a:lstStyle/>
                    <a:p>
                      <a:pPr indent="0" lvl="0" marL="0" marR="0" rtl="0" algn="just">
                        <a:lnSpc>
                          <a:spcPct val="100000"/>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1024px</a:t>
                      </a:r>
                      <a:endParaRPr sz="1200" u="none" cap="none" strike="noStrike">
                        <a:latin typeface="Didact Gothic"/>
                        <a:ea typeface="Didact Gothic"/>
                        <a:cs typeface="Didact Gothic"/>
                        <a:sym typeface="Didact Gothic"/>
                      </a:endParaRPr>
                    </a:p>
                  </a:txBody>
                  <a:tcPr marT="63500" marB="63500" marR="63500" marL="63500"/>
                </a:tc>
                <a:tc>
                  <a:txBody>
                    <a:bodyPr/>
                    <a:lstStyle/>
                    <a:p>
                      <a:pPr indent="0" lvl="0" marL="0" marR="0" rtl="0" algn="just">
                        <a:lnSpc>
                          <a:spcPct val="135714"/>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Tabletas como el iPad (1024×768), en modo horizontal, así como algunas pantallas de ordenador portátil, netbook, y de escritorio.</a:t>
                      </a:r>
                      <a:endParaRPr sz="1200" u="none" cap="none" strike="noStrike">
                        <a:latin typeface="Didact Gothic"/>
                        <a:ea typeface="Didact Gothic"/>
                        <a:cs typeface="Didact Gothic"/>
                        <a:sym typeface="Didact Gothic"/>
                      </a:endParaRPr>
                    </a:p>
                  </a:txBody>
                  <a:tcPr marT="63500" marB="63500" marR="63500" marL="63500"/>
                </a:tc>
              </a:tr>
              <a:tr h="12700">
                <a:tc>
                  <a:txBody>
                    <a:bodyPr/>
                    <a:lstStyle/>
                    <a:p>
                      <a:pPr indent="0" lvl="0" marL="0" marR="0" rtl="0" algn="just">
                        <a:lnSpc>
                          <a:spcPct val="100000"/>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1200px</a:t>
                      </a:r>
                      <a:endParaRPr sz="1200" u="none" cap="none" strike="noStrike">
                        <a:latin typeface="Didact Gothic"/>
                        <a:ea typeface="Didact Gothic"/>
                        <a:cs typeface="Didact Gothic"/>
                        <a:sym typeface="Didact Gothic"/>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1200"/>
                        <a:buFont typeface="Arial"/>
                        <a:buNone/>
                      </a:pPr>
                      <a:r>
                        <a:rPr lang="es-419" sz="1200" u="none" cap="none" strike="noStrike">
                          <a:latin typeface="Didact Gothic"/>
                          <a:ea typeface="Didact Gothic"/>
                          <a:cs typeface="Didact Gothic"/>
                          <a:sym typeface="Didact Gothic"/>
                        </a:rPr>
                        <a:t>Para pantallas panorámicas, principalmente portátiles y de escritorio.</a:t>
                      </a:r>
                      <a:endParaRPr sz="1200" u="none" cap="none" strike="noStrike">
                        <a:latin typeface="Didact Gothic"/>
                        <a:ea typeface="Didact Gothic"/>
                        <a:cs typeface="Didact Gothic"/>
                        <a:sym typeface="Didact Gothic"/>
                      </a:endParaRPr>
                    </a:p>
                  </a:txBody>
                  <a:tcPr marT="63500" marB="63500" marR="63500" marL="6350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7" name="Google Shape;297;p43"/>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chemeClr val="dk1"/>
              </a:buClr>
              <a:buSzPts val="1100"/>
              <a:buFont typeface="Arial"/>
              <a:buNone/>
            </a:pPr>
            <a:r>
              <a:rPr b="0" i="0" lang="es-419" sz="4000" u="none" cap="none" strike="noStrike">
                <a:solidFill>
                  <a:schemeClr val="dk1"/>
                </a:solidFill>
                <a:latin typeface="Anton"/>
                <a:ea typeface="Anton"/>
                <a:cs typeface="Anton"/>
                <a:sym typeface="Anton"/>
              </a:rPr>
              <a:t>Grids Mobile First</a:t>
            </a:r>
            <a:endParaRPr b="0" i="1" sz="4000" u="none" cap="none" strike="noStrike">
              <a:solidFill>
                <a:srgbClr val="000000"/>
              </a:solidFill>
              <a:latin typeface="Anton"/>
              <a:ea typeface="Anton"/>
              <a:cs typeface="Anton"/>
              <a:sym typeface="Anton"/>
            </a:endParaRPr>
          </a:p>
        </p:txBody>
      </p:sp>
      <p:sp>
        <p:nvSpPr>
          <p:cNvPr id="298" name="Google Shape;298;p43"/>
          <p:cNvSpPr txBox="1"/>
          <p:nvPr/>
        </p:nvSpPr>
        <p:spPr>
          <a:xfrm>
            <a:off x="1005900" y="1443325"/>
            <a:ext cx="7125600" cy="3216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Didact Gothic"/>
                <a:ea typeface="Didact Gothic"/>
                <a:cs typeface="Didact Gothic"/>
                <a:sym typeface="Didact Gothic"/>
              </a:rPr>
              <a:t>1</a:t>
            </a:r>
            <a:r>
              <a:rPr lang="es-419" sz="1800">
                <a:solidFill>
                  <a:schemeClr val="dk1"/>
                </a:solidFill>
                <a:latin typeface="Didact Gothic"/>
                <a:ea typeface="Didact Gothic"/>
                <a:cs typeface="Didact Gothic"/>
                <a:sym typeface="Didact Gothic"/>
              </a:rPr>
              <a:t> - </a:t>
            </a:r>
            <a:r>
              <a:rPr b="0" i="0" lang="es-419" sz="1800" u="none" cap="none" strike="noStrike">
                <a:solidFill>
                  <a:schemeClr val="dk1"/>
                </a:solidFill>
                <a:latin typeface="Didact Gothic"/>
                <a:ea typeface="Didact Gothic"/>
                <a:cs typeface="Didact Gothic"/>
                <a:sym typeface="Didact Gothic"/>
              </a:rPr>
              <a:t>Estructura HTML.</a:t>
            </a:r>
            <a:endParaRPr b="0" i="0" sz="18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Didact Gothic"/>
                <a:ea typeface="Didact Gothic"/>
                <a:cs typeface="Didact Gothic"/>
                <a:sym typeface="Didact Gothic"/>
              </a:rPr>
              <a:t>2</a:t>
            </a:r>
            <a:r>
              <a:rPr lang="es-419" sz="1800">
                <a:solidFill>
                  <a:schemeClr val="dk1"/>
                </a:solidFill>
                <a:latin typeface="Didact Gothic"/>
                <a:ea typeface="Didact Gothic"/>
                <a:cs typeface="Didact Gothic"/>
                <a:sym typeface="Didact Gothic"/>
              </a:rPr>
              <a:t> - </a:t>
            </a:r>
            <a:r>
              <a:rPr b="0" i="0" lang="es-419" sz="1800" u="none" cap="none" strike="noStrike">
                <a:solidFill>
                  <a:schemeClr val="dk1"/>
                </a:solidFill>
                <a:latin typeface="Didact Gothic"/>
                <a:ea typeface="Didact Gothic"/>
                <a:cs typeface="Didact Gothic"/>
                <a:sym typeface="Didact Gothic"/>
              </a:rPr>
              <a:t>Lo primero es asignarle a nuestro contenedor la propiedad de </a:t>
            </a:r>
            <a:r>
              <a:rPr b="1" i="1" lang="es-419" sz="1800" u="none" cap="none" strike="noStrike">
                <a:solidFill>
                  <a:schemeClr val="dk1"/>
                </a:solidFill>
                <a:latin typeface="Didact Gothic"/>
                <a:ea typeface="Didact Gothic"/>
                <a:cs typeface="Didact Gothic"/>
                <a:sym typeface="Didact Gothic"/>
              </a:rPr>
              <a:t>display: grid;</a:t>
            </a:r>
            <a:endParaRPr b="1" i="0" sz="18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Didact Gothic"/>
                <a:ea typeface="Didact Gothic"/>
                <a:cs typeface="Didact Gothic"/>
                <a:sym typeface="Didact Gothic"/>
              </a:rPr>
              <a:t>3</a:t>
            </a:r>
            <a:r>
              <a:rPr lang="es-419" sz="1800">
                <a:solidFill>
                  <a:schemeClr val="dk1"/>
                </a:solidFill>
                <a:latin typeface="Didact Gothic"/>
                <a:ea typeface="Didact Gothic"/>
                <a:cs typeface="Didact Gothic"/>
                <a:sym typeface="Didact Gothic"/>
              </a:rPr>
              <a:t> - </a:t>
            </a:r>
            <a:r>
              <a:rPr b="0" i="0" lang="es-419" sz="1800" u="none" cap="none" strike="noStrike">
                <a:solidFill>
                  <a:schemeClr val="dk1"/>
                </a:solidFill>
                <a:latin typeface="Didact Gothic"/>
                <a:ea typeface="Didact Gothic"/>
                <a:cs typeface="Didact Gothic"/>
                <a:sym typeface="Didact Gothic"/>
              </a:rPr>
              <a:t>Luego número de columnas y filas que tendrá nuestra grilla, y un espacio de separación. </a:t>
            </a:r>
            <a:endParaRPr b="0" i="0" sz="18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Didact Gothic"/>
                <a:ea typeface="Didact Gothic"/>
                <a:cs typeface="Didact Gothic"/>
                <a:sym typeface="Didact Gothic"/>
              </a:rPr>
              <a:t>4</a:t>
            </a:r>
            <a:r>
              <a:rPr lang="es-419" sz="1800">
                <a:solidFill>
                  <a:schemeClr val="dk1"/>
                </a:solidFill>
                <a:latin typeface="Didact Gothic"/>
                <a:ea typeface="Didact Gothic"/>
                <a:cs typeface="Didact Gothic"/>
                <a:sym typeface="Didact Gothic"/>
              </a:rPr>
              <a:t> - </a:t>
            </a:r>
            <a:r>
              <a:rPr b="0" i="0" lang="es-419" sz="1800" u="none" cap="none" strike="noStrike">
                <a:solidFill>
                  <a:schemeClr val="dk1"/>
                </a:solidFill>
                <a:latin typeface="Didact Gothic"/>
                <a:ea typeface="Didact Gothic"/>
                <a:cs typeface="Didact Gothic"/>
                <a:sym typeface="Didact Gothic"/>
              </a:rPr>
              <a:t>Definir el área que ocupará cada caja de nuestro contenedor, primero le asignaremos un nombre y un color característico.</a:t>
            </a:r>
            <a:endParaRPr b="0" i="0" sz="18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Didact Gothic"/>
                <a:ea typeface="Didact Gothic"/>
                <a:cs typeface="Didact Gothic"/>
                <a:sym typeface="Didact Gothic"/>
              </a:rPr>
              <a:t>5</a:t>
            </a:r>
            <a:r>
              <a:rPr lang="es-419" sz="1800">
                <a:solidFill>
                  <a:schemeClr val="dk1"/>
                </a:solidFill>
                <a:latin typeface="Didact Gothic"/>
                <a:ea typeface="Didact Gothic"/>
                <a:cs typeface="Didact Gothic"/>
                <a:sym typeface="Didact Gothic"/>
              </a:rPr>
              <a:t> - </a:t>
            </a:r>
            <a:r>
              <a:rPr b="0" i="0" lang="es-419" sz="1800" u="none" cap="none" strike="noStrike">
                <a:solidFill>
                  <a:schemeClr val="dk1"/>
                </a:solidFill>
                <a:latin typeface="Didact Gothic"/>
                <a:ea typeface="Didact Gothic"/>
                <a:cs typeface="Didact Gothic"/>
                <a:sym typeface="Didact Gothic"/>
              </a:rPr>
              <a:t>Definir cómo queremos que cada área sea acomodada en nuestro layout.</a:t>
            </a:r>
            <a:endParaRPr b="0" i="0" sz="18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 name="Google Shape;304;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5" name="Google Shape;305;p44"/>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0" lang="es-419" sz="4000" u="none" cap="none" strike="noStrike">
                <a:solidFill>
                  <a:schemeClr val="dk1"/>
                </a:solidFill>
                <a:latin typeface="Anton"/>
                <a:ea typeface="Anton"/>
                <a:cs typeface="Anton"/>
                <a:sym typeface="Anton"/>
              </a:rPr>
              <a:t>TABLET</a:t>
            </a:r>
            <a:endParaRPr b="0" i="1" sz="4000" u="none" cap="none" strike="noStrike">
              <a:solidFill>
                <a:srgbClr val="000000"/>
              </a:solidFill>
              <a:latin typeface="Anton"/>
              <a:ea typeface="Anton"/>
              <a:cs typeface="Anton"/>
              <a:sym typeface="Anton"/>
            </a:endParaRPr>
          </a:p>
        </p:txBody>
      </p:sp>
      <p:sp>
        <p:nvSpPr>
          <p:cNvPr id="306" name="Google Shape;306;p44"/>
          <p:cNvSpPr txBox="1"/>
          <p:nvPr/>
        </p:nvSpPr>
        <p:spPr>
          <a:xfrm>
            <a:off x="477475" y="1795625"/>
            <a:ext cx="4120200" cy="2691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s-419" sz="1600" u="none" cap="none" strike="noStrike">
                <a:solidFill>
                  <a:schemeClr val="dk1"/>
                </a:solidFill>
                <a:latin typeface="Didact Gothic"/>
                <a:ea typeface="Didact Gothic"/>
                <a:cs typeface="Didact Gothic"/>
                <a:sym typeface="Didact Gothic"/>
              </a:rPr>
              <a:t>1 - Para la versión tablet lo primero que hacemos es cambiar la disposición de las columnas de nuestro Grid.</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chemeClr val="dk1"/>
              </a:buClr>
              <a:buSzPts val="1100"/>
              <a:buFont typeface="Arial"/>
              <a:buNone/>
            </a:pPr>
            <a:r>
              <a:rPr b="0" i="0" lang="es-419" sz="1600" u="none" cap="none" strike="noStrike">
                <a:solidFill>
                  <a:schemeClr val="dk1"/>
                </a:solidFill>
                <a:latin typeface="Didact Gothic"/>
                <a:ea typeface="Didact Gothic"/>
                <a:cs typeface="Didact Gothic"/>
                <a:sym typeface="Didact Gothic"/>
              </a:rPr>
              <a:t>2- Luego cambiar la disposición de los ítems, est</a:t>
            </a:r>
            <a:r>
              <a:rPr lang="es-419" sz="1600">
                <a:solidFill>
                  <a:schemeClr val="dk1"/>
                </a:solidFill>
                <a:latin typeface="Didact Gothic"/>
                <a:ea typeface="Didact Gothic"/>
                <a:cs typeface="Didact Gothic"/>
                <a:sym typeface="Didact Gothic"/>
              </a:rPr>
              <a:t>a</a:t>
            </a:r>
            <a:r>
              <a:rPr b="0" i="0" lang="es-419" sz="1600" u="none" cap="none" strike="noStrike">
                <a:solidFill>
                  <a:schemeClr val="dk1"/>
                </a:solidFill>
                <a:latin typeface="Didact Gothic"/>
                <a:ea typeface="Didact Gothic"/>
                <a:cs typeface="Didact Gothic"/>
                <a:sym typeface="Didact Gothic"/>
              </a:rPr>
              <a:t> vez usando el recurso de </a:t>
            </a:r>
            <a:r>
              <a:rPr b="0" i="1" lang="es-419" sz="1600" u="none" cap="none" strike="noStrike">
                <a:solidFill>
                  <a:schemeClr val="dk1"/>
                </a:solidFill>
                <a:latin typeface="Didact Gothic"/>
                <a:ea typeface="Didact Gothic"/>
                <a:cs typeface="Didact Gothic"/>
                <a:sym typeface="Didact Gothic"/>
              </a:rPr>
              <a:t>grid-row</a:t>
            </a:r>
            <a:r>
              <a:rPr b="0" i="0" lang="es-419" sz="1600" u="none" cap="none" strike="noStrike">
                <a:solidFill>
                  <a:schemeClr val="dk1"/>
                </a:solidFill>
                <a:latin typeface="Didact Gothic"/>
                <a:ea typeface="Didact Gothic"/>
                <a:cs typeface="Didact Gothic"/>
                <a:sym typeface="Didact Gothic"/>
              </a:rPr>
              <a:t> y </a:t>
            </a:r>
            <a:r>
              <a:rPr b="0" i="1" lang="es-419" sz="1600" u="none" cap="none" strike="noStrike">
                <a:solidFill>
                  <a:schemeClr val="dk1"/>
                </a:solidFill>
                <a:latin typeface="Didact Gothic"/>
                <a:ea typeface="Didact Gothic"/>
                <a:cs typeface="Didact Gothic"/>
                <a:sym typeface="Didact Gothic"/>
              </a:rPr>
              <a:t>grid-column,</a:t>
            </a:r>
            <a:r>
              <a:rPr b="0" i="0" lang="es-419" sz="1600" u="none" cap="none" strike="noStrike">
                <a:solidFill>
                  <a:schemeClr val="dk1"/>
                </a:solidFill>
                <a:latin typeface="Didact Gothic"/>
                <a:ea typeface="Didact Gothic"/>
                <a:cs typeface="Didact Gothic"/>
                <a:sym typeface="Didact Gothic"/>
              </a:rPr>
              <a:t> qu</a:t>
            </a:r>
            <a:r>
              <a:rPr lang="es-419" sz="1600">
                <a:solidFill>
                  <a:schemeClr val="dk1"/>
                </a:solidFill>
                <a:latin typeface="Didact Gothic"/>
                <a:ea typeface="Didact Gothic"/>
                <a:cs typeface="Didact Gothic"/>
                <a:sym typeface="Didact Gothic"/>
              </a:rPr>
              <a:t>é</a:t>
            </a:r>
            <a:r>
              <a:rPr b="0" i="0" lang="es-419" sz="1600" u="none" cap="none" strike="noStrike">
                <a:solidFill>
                  <a:schemeClr val="dk1"/>
                </a:solidFill>
                <a:latin typeface="Didact Gothic"/>
                <a:ea typeface="Didact Gothic"/>
                <a:cs typeface="Didact Gothic"/>
                <a:sym typeface="Didact Gothic"/>
              </a:rPr>
              <a:t> es el método corto de</a:t>
            </a:r>
            <a:r>
              <a:rPr b="0" i="1" lang="es-419" sz="1600" u="none" cap="none" strike="noStrike">
                <a:solidFill>
                  <a:schemeClr val="dk1"/>
                </a:solidFill>
                <a:latin typeface="Didact Gothic"/>
                <a:ea typeface="Didact Gothic"/>
                <a:cs typeface="Didact Gothic"/>
                <a:sym typeface="Didact Gothic"/>
              </a:rPr>
              <a:t> grid-row-start/end y grid-column-start/end.</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
        <p:nvSpPr>
          <p:cNvPr id="307" name="Google Shape;307;p44"/>
          <p:cNvSpPr txBox="1"/>
          <p:nvPr/>
        </p:nvSpPr>
        <p:spPr>
          <a:xfrm>
            <a:off x="2479750" y="861850"/>
            <a:ext cx="73347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Didact Gothic"/>
                <a:ea typeface="Didact Gothic"/>
                <a:cs typeface="Didact Gothic"/>
                <a:sym typeface="Didact Gothic"/>
              </a:rPr>
              <a:t>Siguiendo el ejemplo de las Grillas por áreas</a:t>
            </a:r>
            <a:endParaRPr b="0" i="0" sz="1800" u="none" cap="none" strike="noStrike">
              <a:solidFill>
                <a:srgbClr val="000000"/>
              </a:solidFill>
              <a:latin typeface="Didact Gothic"/>
              <a:ea typeface="Didact Gothic"/>
              <a:cs typeface="Didact Gothic"/>
              <a:sym typeface="Didact Gothic"/>
            </a:endParaRPr>
          </a:p>
        </p:txBody>
      </p:sp>
      <p:sp>
        <p:nvSpPr>
          <p:cNvPr id="308" name="Google Shape;308;p44"/>
          <p:cNvSpPr txBox="1"/>
          <p:nvPr/>
        </p:nvSpPr>
        <p:spPr>
          <a:xfrm>
            <a:off x="4764850" y="1434025"/>
            <a:ext cx="3899100" cy="3369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F92672"/>
                </a:solidFill>
                <a:latin typeface="Didact Gothic"/>
                <a:ea typeface="Didact Gothic"/>
                <a:cs typeface="Didact Gothic"/>
                <a:sym typeface="Didact Gothic"/>
              </a:rPr>
              <a:t>#grilla { display: grid; }</a:t>
            </a:r>
            <a:endParaRPr b="0" i="0" sz="1600" u="none" cap="none" strike="noStrike">
              <a:solidFill>
                <a:srgbClr val="F92672"/>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F92672"/>
                </a:solidFill>
                <a:latin typeface="Didact Gothic"/>
                <a:ea typeface="Didact Gothic"/>
                <a:cs typeface="Didact Gothic"/>
                <a:sym typeface="Didact Gothic"/>
              </a:rPr>
              <a:t>@</a:t>
            </a:r>
            <a:r>
              <a:rPr b="1" i="0" lang="es-419" sz="1600" u="none" cap="none" strike="noStrike">
                <a:solidFill>
                  <a:srgbClr val="F92672"/>
                </a:solidFill>
                <a:latin typeface="Didact Gothic"/>
                <a:ea typeface="Didact Gothic"/>
                <a:cs typeface="Didact Gothic"/>
                <a:sym typeface="Didact Gothic"/>
              </a:rPr>
              <a:t>media</a:t>
            </a:r>
            <a:r>
              <a:rPr b="0" i="0" lang="es-419" sz="1600" u="none" cap="none" strike="noStrike">
                <a:solidFill>
                  <a:srgbClr val="000000"/>
                </a:solidFill>
                <a:latin typeface="Didact Gothic"/>
                <a:ea typeface="Didact Gothic"/>
                <a:cs typeface="Didact Gothic"/>
                <a:sym typeface="Didact Gothic"/>
              </a:rPr>
              <a:t> screen </a:t>
            </a:r>
            <a:r>
              <a:rPr b="0" i="0" lang="es-419" sz="1600" u="none" cap="none" strike="noStrike">
                <a:solidFill>
                  <a:srgbClr val="F92672"/>
                </a:solidFill>
                <a:latin typeface="Didact Gothic"/>
                <a:ea typeface="Didact Gothic"/>
                <a:cs typeface="Didact Gothic"/>
                <a:sym typeface="Didact Gothic"/>
              </a:rPr>
              <a:t>and</a:t>
            </a: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min-width</a:t>
            </a:r>
            <a:r>
              <a:rPr b="0" i="0" lang="es-419" sz="1600" u="none" cap="none" strike="noStrike">
                <a:solidFill>
                  <a:srgbClr val="000000"/>
                </a:solidFill>
                <a:latin typeface="Didact Gothic"/>
                <a:ea typeface="Didact Gothic"/>
                <a:cs typeface="Didact Gothic"/>
                <a:sym typeface="Didact Gothic"/>
              </a:rPr>
              <a:t>: 768px) {</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#grilla</a:t>
            </a:r>
            <a:r>
              <a:rPr b="0" i="0" lang="es-419" sz="1600" u="none" cap="none" strike="noStrike">
                <a:solidFill>
                  <a:srgbClr val="000000"/>
                </a:solidFill>
                <a:latin typeface="Didact Gothic"/>
                <a:ea typeface="Didact Gothic"/>
                <a:cs typeface="Didact Gothic"/>
                <a:sym typeface="Didact Gothic"/>
              </a:rPr>
              <a:t> {</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grid-template-columns</a:t>
            </a: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0000FF"/>
                </a:solidFill>
                <a:latin typeface="Didact Gothic"/>
                <a:ea typeface="Didact Gothic"/>
                <a:cs typeface="Didact Gothic"/>
                <a:sym typeface="Didact Gothic"/>
              </a:rPr>
              <a:t>repeat</a:t>
            </a:r>
            <a:r>
              <a:rPr b="0" i="0" lang="es-419" sz="1600" u="none" cap="none" strike="noStrike">
                <a:solidFill>
                  <a:srgbClr val="000000"/>
                </a:solidFill>
                <a:latin typeface="Didact Gothic"/>
                <a:ea typeface="Didact Gothic"/>
                <a:cs typeface="Didact Gothic"/>
                <a:sym typeface="Didact Gothic"/>
              </a:rPr>
              <a:t>(4, 1fr);</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border</a:t>
            </a:r>
            <a:r>
              <a:rPr b="0" i="0" lang="es-419" sz="1600" u="none" cap="none" strike="noStrike">
                <a:solidFill>
                  <a:srgbClr val="000000"/>
                </a:solidFill>
                <a:latin typeface="Didact Gothic"/>
                <a:ea typeface="Didact Gothic"/>
                <a:cs typeface="Didact Gothic"/>
                <a:sym typeface="Didact Gothic"/>
              </a:rPr>
              <a:t> {</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border</a:t>
            </a:r>
            <a:r>
              <a:rPr b="0" i="0" lang="es-419" sz="1600" u="none" cap="none" strike="noStrike">
                <a:solidFill>
                  <a:srgbClr val="000000"/>
                </a:solidFill>
                <a:latin typeface="Didact Gothic"/>
                <a:ea typeface="Didact Gothic"/>
                <a:cs typeface="Didact Gothic"/>
                <a:sym typeface="Didact Gothic"/>
              </a:rPr>
              <a:t>: 4px solid black;</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background-color</a:t>
            </a:r>
            <a:r>
              <a:rPr b="0" i="0" lang="es-419" sz="1600" u="none" cap="none" strike="noStrike">
                <a:solidFill>
                  <a:srgbClr val="000000"/>
                </a:solidFill>
                <a:latin typeface="Didact Gothic"/>
                <a:ea typeface="Didact Gothic"/>
                <a:cs typeface="Didact Gothic"/>
                <a:sym typeface="Didact Gothic"/>
              </a:rPr>
              <a:t>: blue;</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br>
              <a:rPr b="0" i="0" lang="es-419" sz="1600" u="none" cap="none" strike="noStrike">
                <a:solidFill>
                  <a:srgbClr val="000000"/>
                </a:solidFill>
                <a:latin typeface="Didact Gothic"/>
                <a:ea typeface="Didact Gothic"/>
                <a:cs typeface="Didact Gothic"/>
                <a:sym typeface="Didact Gothic"/>
              </a:rPr>
            </a:br>
            <a:r>
              <a:rPr b="0" i="0" lang="es-419" sz="1600" u="none" cap="none" strike="noStrike">
                <a:solidFill>
                  <a:srgbClr val="000000"/>
                </a:solidFill>
                <a:latin typeface="Didact Gothic"/>
                <a:ea typeface="Didact Gothic"/>
                <a:cs typeface="Didact Gothic"/>
                <a:sym typeface="Didact Gothic"/>
              </a:rPr>
              <a:t>}</a:t>
            </a:r>
            <a:endParaRPr b="0" i="0" sz="1200" u="none" cap="none" strike="noStrike">
              <a:solidFill>
                <a:srgbClr val="000000"/>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 name="Google Shape;314;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5" name="Google Shape;315;p45"/>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chemeClr val="dk1"/>
              </a:buClr>
              <a:buSzPts val="1100"/>
              <a:buFont typeface="Arial"/>
              <a:buNone/>
            </a:pPr>
            <a:r>
              <a:rPr b="0" i="0" lang="es-419" sz="4000" u="none" cap="none" strike="noStrike">
                <a:solidFill>
                  <a:schemeClr val="dk1"/>
                </a:solidFill>
                <a:latin typeface="Anton"/>
                <a:ea typeface="Anton"/>
                <a:cs typeface="Anton"/>
                <a:sym typeface="Anton"/>
              </a:rPr>
              <a:t>DESKTOP</a:t>
            </a:r>
            <a:endParaRPr b="0" i="1" sz="4000" u="none" cap="none" strike="noStrike">
              <a:solidFill>
                <a:srgbClr val="000000"/>
              </a:solidFill>
              <a:latin typeface="Anton"/>
              <a:ea typeface="Anton"/>
              <a:cs typeface="Anton"/>
              <a:sym typeface="Anton"/>
            </a:endParaRPr>
          </a:p>
        </p:txBody>
      </p:sp>
      <p:sp>
        <p:nvSpPr>
          <p:cNvPr id="316" name="Google Shape;316;p45"/>
          <p:cNvSpPr txBox="1"/>
          <p:nvPr/>
        </p:nvSpPr>
        <p:spPr>
          <a:xfrm>
            <a:off x="477475" y="1795625"/>
            <a:ext cx="4120200" cy="2411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s-419" sz="1600" u="none" cap="none" strike="noStrike">
                <a:solidFill>
                  <a:schemeClr val="dk1"/>
                </a:solidFill>
                <a:latin typeface="Didact Gothic"/>
                <a:ea typeface="Didact Gothic"/>
                <a:cs typeface="Didact Gothic"/>
                <a:sym typeface="Didact Gothic"/>
              </a:rPr>
              <a:t>1 - </a:t>
            </a:r>
            <a:r>
              <a:rPr b="0" i="0" lang="es-419" sz="1800" u="none" cap="none" strike="noStrike">
                <a:solidFill>
                  <a:schemeClr val="dk1"/>
                </a:solidFill>
                <a:latin typeface="Didact Gothic"/>
                <a:ea typeface="Didact Gothic"/>
                <a:cs typeface="Didact Gothic"/>
                <a:sym typeface="Didact Gothic"/>
              </a:rPr>
              <a:t>Cambiamos la disposición de la grilla</a:t>
            </a:r>
            <a:endParaRPr b="0" i="0" sz="18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600"/>
              <a:buFont typeface="Arial"/>
              <a:buNone/>
            </a:pPr>
            <a:r>
              <a:rPr b="0" i="0" lang="es-419" sz="1600" u="none" cap="none" strike="noStrike">
                <a:solidFill>
                  <a:schemeClr val="dk1"/>
                </a:solidFill>
                <a:latin typeface="Didact Gothic"/>
                <a:ea typeface="Didact Gothic"/>
                <a:cs typeface="Didact Gothic"/>
                <a:sym typeface="Didact Gothic"/>
              </a:rPr>
              <a:t>2- </a:t>
            </a:r>
            <a:r>
              <a:rPr b="0" i="0" lang="es-419" sz="1800" u="none" cap="none" strike="noStrike">
                <a:solidFill>
                  <a:schemeClr val="dk1"/>
                </a:solidFill>
                <a:latin typeface="Didact Gothic"/>
                <a:ea typeface="Didact Gothic"/>
                <a:cs typeface="Didact Gothic"/>
                <a:sym typeface="Didact Gothic"/>
              </a:rPr>
              <a:t>Y ahora una vez más cambiamos la disposición de los ítems  </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
        <p:nvSpPr>
          <p:cNvPr id="317" name="Google Shape;317;p45"/>
          <p:cNvSpPr txBox="1"/>
          <p:nvPr/>
        </p:nvSpPr>
        <p:spPr>
          <a:xfrm>
            <a:off x="2784550" y="861850"/>
            <a:ext cx="53379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Didact Gothic"/>
                <a:ea typeface="Didact Gothic"/>
                <a:cs typeface="Didact Gothic"/>
                <a:sym typeface="Didact Gothic"/>
              </a:rPr>
              <a:t>Siguiendo el ejemplo de las Grillas por áreas</a:t>
            </a:r>
            <a:endParaRPr b="0" i="0" sz="1800" u="none" cap="none" strike="noStrike">
              <a:solidFill>
                <a:srgbClr val="000000"/>
              </a:solidFill>
              <a:latin typeface="Didact Gothic"/>
              <a:ea typeface="Didact Gothic"/>
              <a:cs typeface="Didact Gothic"/>
              <a:sym typeface="Didact Gothic"/>
            </a:endParaRPr>
          </a:p>
        </p:txBody>
      </p:sp>
      <p:sp>
        <p:nvSpPr>
          <p:cNvPr id="318" name="Google Shape;318;p45"/>
          <p:cNvSpPr txBox="1"/>
          <p:nvPr/>
        </p:nvSpPr>
        <p:spPr>
          <a:xfrm>
            <a:off x="4764850" y="1434025"/>
            <a:ext cx="3899100" cy="3225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F92672"/>
                </a:solidFill>
                <a:latin typeface="Didact Gothic"/>
                <a:ea typeface="Didact Gothic"/>
                <a:cs typeface="Didact Gothic"/>
                <a:sym typeface="Didact Gothic"/>
              </a:rPr>
              <a:t>@</a:t>
            </a:r>
            <a:r>
              <a:rPr b="1" i="0" lang="es-419" sz="1600" u="none" cap="none" strike="noStrike">
                <a:solidFill>
                  <a:srgbClr val="F92672"/>
                </a:solidFill>
                <a:latin typeface="Didact Gothic"/>
                <a:ea typeface="Didact Gothic"/>
                <a:cs typeface="Didact Gothic"/>
                <a:sym typeface="Didact Gothic"/>
              </a:rPr>
              <a:t>media</a:t>
            </a:r>
            <a:r>
              <a:rPr b="0" i="0" lang="es-419" sz="1600" u="none" cap="none" strike="noStrike">
                <a:solidFill>
                  <a:srgbClr val="000000"/>
                </a:solidFill>
                <a:latin typeface="Didact Gothic"/>
                <a:ea typeface="Didact Gothic"/>
                <a:cs typeface="Didact Gothic"/>
                <a:sym typeface="Didact Gothic"/>
              </a:rPr>
              <a:t> screen </a:t>
            </a:r>
            <a:r>
              <a:rPr b="0" i="0" lang="es-419" sz="1600" u="none" cap="none" strike="noStrike">
                <a:solidFill>
                  <a:srgbClr val="F92672"/>
                </a:solidFill>
                <a:latin typeface="Didact Gothic"/>
                <a:ea typeface="Didact Gothic"/>
                <a:cs typeface="Didact Gothic"/>
                <a:sym typeface="Didact Gothic"/>
              </a:rPr>
              <a:t>and</a:t>
            </a: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min-width</a:t>
            </a:r>
            <a:r>
              <a:rPr b="0" i="0" lang="es-419" sz="1600" u="none" cap="none" strike="noStrike">
                <a:solidFill>
                  <a:srgbClr val="000000"/>
                </a:solidFill>
                <a:latin typeface="Didact Gothic"/>
                <a:ea typeface="Didact Gothic"/>
                <a:cs typeface="Didact Gothic"/>
                <a:sym typeface="Didact Gothic"/>
              </a:rPr>
              <a:t>: 1024px) {</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#grilla</a:t>
            </a:r>
            <a:r>
              <a:rPr b="0" i="0" lang="es-419" sz="1600" u="none" cap="none" strike="noStrike">
                <a:solidFill>
                  <a:srgbClr val="000000"/>
                </a:solidFill>
                <a:latin typeface="Didact Gothic"/>
                <a:ea typeface="Didact Gothic"/>
                <a:cs typeface="Didact Gothic"/>
                <a:sym typeface="Didact Gothic"/>
              </a:rPr>
              <a:t> {</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grid-template-columns</a:t>
            </a: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rgbClr val="0000FF"/>
                </a:solidFill>
                <a:latin typeface="Didact Gothic"/>
                <a:ea typeface="Didact Gothic"/>
                <a:cs typeface="Didact Gothic"/>
                <a:sym typeface="Didact Gothic"/>
              </a:rPr>
              <a:t>repeat</a:t>
            </a:r>
            <a:r>
              <a:rPr b="0" i="0" lang="es-419" sz="1600" u="none" cap="none" strike="noStrike">
                <a:solidFill>
                  <a:srgbClr val="000000"/>
                </a:solidFill>
                <a:latin typeface="Didact Gothic"/>
                <a:ea typeface="Didact Gothic"/>
                <a:cs typeface="Didact Gothic"/>
                <a:sym typeface="Didact Gothic"/>
              </a:rPr>
              <a:t>(3, 1fr);</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endParaRPr b="0" i="0" sz="1600" u="none" cap="none" strike="noStrike">
              <a:solidFill>
                <a:srgbClr val="00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rgbClr val="000000"/>
                </a:solidFill>
                <a:latin typeface="Didact Gothic"/>
                <a:ea typeface="Didact Gothic"/>
                <a:cs typeface="Didact Gothic"/>
                <a:sym typeface="Didact Gothic"/>
              </a:rPr>
              <a:t>      </a:t>
            </a:r>
            <a:r>
              <a:rPr b="0" i="0" lang="es-419" sz="1600" u="none" cap="none" strike="noStrike">
                <a:solidFill>
                  <a:schemeClr val="dk1"/>
                </a:solidFill>
                <a:latin typeface="Didact Gothic"/>
                <a:ea typeface="Didact Gothic"/>
                <a:cs typeface="Didact Gothic"/>
                <a:sym typeface="Didact Gothic"/>
              </a:rPr>
              <a:t>.</a:t>
            </a:r>
            <a:r>
              <a:rPr b="0" i="0" lang="es-419" sz="1600" u="none" cap="none" strike="noStrike">
                <a:solidFill>
                  <a:srgbClr val="FF0000"/>
                </a:solidFill>
                <a:latin typeface="Didact Gothic"/>
                <a:ea typeface="Didact Gothic"/>
                <a:cs typeface="Didact Gothic"/>
                <a:sym typeface="Didact Gothic"/>
              </a:rPr>
              <a:t>border</a:t>
            </a:r>
            <a:r>
              <a:rPr b="0" i="0" lang="es-419" sz="1600" u="none" cap="none" strike="noStrike">
                <a:solidFill>
                  <a:schemeClr val="dk1"/>
                </a:solidFill>
                <a:latin typeface="Didact Gothic"/>
                <a:ea typeface="Didact Gothic"/>
                <a:cs typeface="Didact Gothic"/>
                <a:sym typeface="Didact Gothic"/>
              </a:rPr>
              <a:t> {</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chemeClr val="dk1"/>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border</a:t>
            </a:r>
            <a:r>
              <a:rPr b="0" i="0" lang="es-419" sz="1600" u="none" cap="none" strike="noStrike">
                <a:solidFill>
                  <a:schemeClr val="dk1"/>
                </a:solidFill>
                <a:latin typeface="Didact Gothic"/>
                <a:ea typeface="Didact Gothic"/>
                <a:cs typeface="Didact Gothic"/>
                <a:sym typeface="Didact Gothic"/>
              </a:rPr>
              <a:t>: 4px solid black;</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chemeClr val="dk1"/>
                </a:solidFill>
                <a:latin typeface="Didact Gothic"/>
                <a:ea typeface="Didact Gothic"/>
                <a:cs typeface="Didact Gothic"/>
                <a:sym typeface="Didact Gothic"/>
              </a:rPr>
              <a:t>    	</a:t>
            </a:r>
            <a:r>
              <a:rPr b="0" i="0" lang="es-419" sz="1600" u="none" cap="none" strike="noStrike">
                <a:solidFill>
                  <a:srgbClr val="FF0000"/>
                </a:solidFill>
                <a:latin typeface="Didact Gothic"/>
                <a:ea typeface="Didact Gothic"/>
                <a:cs typeface="Didact Gothic"/>
                <a:sym typeface="Didact Gothic"/>
              </a:rPr>
              <a:t>background-color</a:t>
            </a:r>
            <a:r>
              <a:rPr b="0" i="0" lang="es-419" sz="1600" u="none" cap="none" strike="noStrike">
                <a:solidFill>
                  <a:schemeClr val="dk1"/>
                </a:solidFill>
                <a:latin typeface="Didact Gothic"/>
                <a:ea typeface="Didact Gothic"/>
                <a:cs typeface="Didact Gothic"/>
                <a:sym typeface="Didact Gothic"/>
              </a:rPr>
              <a:t>: green;</a:t>
            </a:r>
            <a:endParaRPr b="0" i="0" sz="1600" u="none" cap="none" strike="noStrike">
              <a:solidFill>
                <a:schemeClr val="dk1"/>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chemeClr val="dk1"/>
              </a:buClr>
              <a:buSzPts val="1100"/>
              <a:buFont typeface="Arial"/>
              <a:buNone/>
            </a:pPr>
            <a:r>
              <a:rPr b="0" i="0" lang="es-419" sz="1600" u="none" cap="none" strike="noStrike">
                <a:solidFill>
                  <a:schemeClr val="dk1"/>
                </a:solidFill>
                <a:latin typeface="Didact Gothic"/>
                <a:ea typeface="Didact Gothic"/>
                <a:cs typeface="Didact Gothic"/>
                <a:sym typeface="Didact Gothic"/>
              </a:rPr>
              <a:t>     }</a:t>
            </a:r>
            <a:br>
              <a:rPr b="0" i="0" lang="es-419" sz="1600" u="none" cap="none" strike="noStrike">
                <a:solidFill>
                  <a:srgbClr val="000000"/>
                </a:solidFill>
                <a:latin typeface="Didact Gothic"/>
                <a:ea typeface="Didact Gothic"/>
                <a:cs typeface="Didact Gothic"/>
                <a:sym typeface="Didact Gothic"/>
              </a:rPr>
            </a:br>
            <a:r>
              <a:rPr b="0" i="0" lang="es-419" sz="1600" u="none" cap="none" strike="noStrike">
                <a:solidFill>
                  <a:srgbClr val="000000"/>
                </a:solidFill>
                <a:latin typeface="Didact Gothic"/>
                <a:ea typeface="Didact Gothic"/>
                <a:cs typeface="Didact Gothic"/>
                <a:sym typeface="Didact Gothic"/>
              </a:rPr>
              <a:t>}</a:t>
            </a:r>
            <a:endParaRPr b="0" i="0" sz="1200" u="none" cap="none" strike="noStrike">
              <a:solidFill>
                <a:srgbClr val="000000"/>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4" name="Google Shape;324;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5" name="Google Shape;325;p46"/>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0" lang="es-419" sz="4000" u="none" cap="none" strike="noStrike">
                <a:solidFill>
                  <a:schemeClr val="dk1"/>
                </a:solidFill>
                <a:latin typeface="Anton"/>
                <a:ea typeface="Anton"/>
                <a:cs typeface="Anton"/>
                <a:sym typeface="Anton"/>
              </a:rPr>
              <a:t>RESULTADO</a:t>
            </a:r>
            <a:endParaRPr b="0" i="1" sz="4000" u="none" cap="none" strike="noStrike">
              <a:solidFill>
                <a:srgbClr val="000000"/>
              </a:solidFill>
              <a:latin typeface="Anton"/>
              <a:ea typeface="Anton"/>
              <a:cs typeface="Anton"/>
              <a:sym typeface="Anton"/>
            </a:endParaRPr>
          </a:p>
        </p:txBody>
      </p:sp>
      <p:pic>
        <p:nvPicPr>
          <p:cNvPr id="326" name="Google Shape;326;p46"/>
          <p:cNvPicPr preferRelativeResize="0"/>
          <p:nvPr/>
        </p:nvPicPr>
        <p:blipFill rotWithShape="1">
          <a:blip r:embed="rId4">
            <a:alphaModFix/>
          </a:blip>
          <a:srcRect b="0" l="0" r="0" t="0"/>
          <a:stretch/>
        </p:blipFill>
        <p:spPr>
          <a:xfrm>
            <a:off x="1720550" y="1340440"/>
            <a:ext cx="6653582" cy="33953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2" name="Google Shape;332;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3" name="Google Shape;333;p47"/>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Meta viewport</a:t>
            </a:r>
            <a:endParaRPr b="0" i="1" sz="4000" u="none" cap="none" strike="noStrike">
              <a:solidFill>
                <a:srgbClr val="000000"/>
              </a:solidFill>
              <a:latin typeface="Anton"/>
              <a:ea typeface="Anton"/>
              <a:cs typeface="Anton"/>
              <a:sym typeface="Anton"/>
            </a:endParaRPr>
          </a:p>
        </p:txBody>
      </p:sp>
      <p:sp>
        <p:nvSpPr>
          <p:cNvPr id="334" name="Google Shape;334;p47"/>
          <p:cNvSpPr txBox="1"/>
          <p:nvPr/>
        </p:nvSpPr>
        <p:spPr>
          <a:xfrm>
            <a:off x="348750" y="1530575"/>
            <a:ext cx="8446500" cy="3330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s-419" sz="1600" u="none" cap="none" strike="noStrike">
                <a:solidFill>
                  <a:schemeClr val="dk1"/>
                </a:solidFill>
                <a:latin typeface="Didact Gothic"/>
                <a:ea typeface="Didact Gothic"/>
                <a:cs typeface="Didact Gothic"/>
                <a:sym typeface="Didact Gothic"/>
              </a:rPr>
              <a:t>Las páginas optimizadas para diferentes dispositivos deben incluir la etiqueta </a:t>
            </a:r>
            <a:r>
              <a:rPr b="1" i="0" lang="es-419" sz="1600" u="none" cap="none" strike="noStrike">
                <a:solidFill>
                  <a:schemeClr val="dk1"/>
                </a:solidFill>
                <a:latin typeface="Didact Gothic"/>
                <a:ea typeface="Didact Gothic"/>
                <a:cs typeface="Didact Gothic"/>
                <a:sym typeface="Didact Gothic"/>
              </a:rPr>
              <a:t>&lt;meta&gt; </a:t>
            </a:r>
            <a:r>
              <a:rPr b="0" i="1" lang="es-419" sz="1600" u="none" cap="none" strike="noStrike">
                <a:solidFill>
                  <a:schemeClr val="dk1"/>
                </a:solidFill>
                <a:latin typeface="Didact Gothic"/>
                <a:ea typeface="Didact Gothic"/>
                <a:cs typeface="Didact Gothic"/>
                <a:sym typeface="Didact Gothic"/>
              </a:rPr>
              <a:t>viewport </a:t>
            </a:r>
            <a:r>
              <a:rPr b="0" i="0" lang="es-419" sz="1600" u="none" cap="none" strike="noStrike">
                <a:solidFill>
                  <a:schemeClr val="dk1"/>
                </a:solidFill>
                <a:latin typeface="Didact Gothic"/>
                <a:ea typeface="Didact Gothic"/>
                <a:cs typeface="Didact Gothic"/>
                <a:sym typeface="Didact Gothic"/>
              </a:rPr>
              <a:t>en el encabezado del documento HTML. Una etiqueta </a:t>
            </a:r>
            <a:r>
              <a:rPr b="1" i="0" lang="es-419" sz="1600" u="none" cap="none" strike="noStrike">
                <a:solidFill>
                  <a:schemeClr val="dk1"/>
                </a:solidFill>
                <a:latin typeface="Didact Gothic"/>
                <a:ea typeface="Didact Gothic"/>
                <a:cs typeface="Didact Gothic"/>
                <a:sym typeface="Didact Gothic"/>
              </a:rPr>
              <a:t>&lt;meta&gt;</a:t>
            </a:r>
            <a:r>
              <a:rPr b="0" i="0" lang="es-419" sz="1600" u="none" cap="none" strike="noStrike">
                <a:solidFill>
                  <a:schemeClr val="dk1"/>
                </a:solidFill>
                <a:latin typeface="Didact Gothic"/>
                <a:ea typeface="Didact Gothic"/>
                <a:cs typeface="Didact Gothic"/>
                <a:sym typeface="Didact Gothic"/>
              </a:rPr>
              <a:t> </a:t>
            </a:r>
            <a:r>
              <a:rPr b="0" i="1" lang="es-419" sz="1600" u="none" cap="none" strike="noStrike">
                <a:solidFill>
                  <a:schemeClr val="dk1"/>
                </a:solidFill>
                <a:latin typeface="Didact Gothic"/>
                <a:ea typeface="Didact Gothic"/>
                <a:cs typeface="Didact Gothic"/>
                <a:sym typeface="Didact Gothic"/>
              </a:rPr>
              <a:t>viewport </a:t>
            </a:r>
            <a:r>
              <a:rPr b="0" i="0" lang="es-419" sz="1600" u="none" cap="none" strike="noStrike">
                <a:solidFill>
                  <a:schemeClr val="dk1"/>
                </a:solidFill>
                <a:latin typeface="Didact Gothic"/>
                <a:ea typeface="Didact Gothic"/>
                <a:cs typeface="Didact Gothic"/>
                <a:sym typeface="Didact Gothic"/>
              </a:rPr>
              <a:t>da al navegador las instrucciones sobre cómo controlar las dimensiones y el ajuste a escala de la página.</a:t>
            </a:r>
            <a:endParaRPr b="0" i="0" sz="1600" u="none" cap="none" strike="noStrike">
              <a:solidFill>
                <a:schemeClr val="dk1"/>
              </a:solidFill>
              <a:latin typeface="Didact Gothic"/>
              <a:ea typeface="Didact Gothic"/>
              <a:cs typeface="Didact Gothic"/>
              <a:sym typeface="Didact Gothic"/>
            </a:endParaRPr>
          </a:p>
          <a:p>
            <a:pPr indent="-330200" lvl="0" marL="457200" marR="0" rtl="0" algn="just">
              <a:lnSpc>
                <a:spcPct val="135714"/>
              </a:lnSpc>
              <a:spcBef>
                <a:spcPts val="600"/>
              </a:spcBef>
              <a:spcAft>
                <a:spcPts val="0"/>
              </a:spcAft>
              <a:buClr>
                <a:schemeClr val="dk1"/>
              </a:buClr>
              <a:buSzPts val="1600"/>
              <a:buFont typeface="Lato"/>
              <a:buChar char="●"/>
            </a:pPr>
            <a:r>
              <a:rPr b="0" i="0" lang="es-419" sz="1600" u="none" cap="none" strike="noStrike">
                <a:solidFill>
                  <a:schemeClr val="dk1"/>
                </a:solidFill>
                <a:highlight>
                  <a:srgbClr val="FFFFFF"/>
                </a:highlight>
                <a:latin typeface="Didact Gothic"/>
                <a:ea typeface="Didact Gothic"/>
                <a:cs typeface="Didact Gothic"/>
                <a:sym typeface="Didact Gothic"/>
              </a:rPr>
              <a:t>Usa la etiqueta </a:t>
            </a:r>
            <a:r>
              <a:rPr b="1" i="0" lang="es-419" sz="1600" u="none" cap="none" strike="noStrike">
                <a:solidFill>
                  <a:schemeClr val="dk1"/>
                </a:solidFill>
                <a:highlight>
                  <a:srgbClr val="FFFFFF"/>
                </a:highlight>
                <a:latin typeface="Didact Gothic"/>
                <a:ea typeface="Didact Gothic"/>
                <a:cs typeface="Didact Gothic"/>
                <a:sym typeface="Didact Gothic"/>
              </a:rPr>
              <a:t>&lt;meta&gt;</a:t>
            </a:r>
            <a:r>
              <a:rPr b="0" i="0" lang="es-419" sz="1600" u="none" cap="none" strike="noStrike">
                <a:solidFill>
                  <a:schemeClr val="dk1"/>
                </a:solidFill>
                <a:highlight>
                  <a:srgbClr val="FFFFFF"/>
                </a:highlight>
                <a:latin typeface="Didact Gothic"/>
                <a:ea typeface="Didact Gothic"/>
                <a:cs typeface="Didact Gothic"/>
                <a:sym typeface="Didact Gothic"/>
              </a:rPr>
              <a:t> </a:t>
            </a:r>
            <a:r>
              <a:rPr b="0" i="1" lang="es-419" sz="1600" u="none" cap="none" strike="noStrike">
                <a:solidFill>
                  <a:schemeClr val="dk1"/>
                </a:solidFill>
                <a:highlight>
                  <a:srgbClr val="FFFFFF"/>
                </a:highlight>
                <a:latin typeface="Didact Gothic"/>
                <a:ea typeface="Didact Gothic"/>
                <a:cs typeface="Didact Gothic"/>
                <a:sym typeface="Didact Gothic"/>
              </a:rPr>
              <a:t>viewport </a:t>
            </a:r>
            <a:r>
              <a:rPr b="0" i="0" lang="es-419" sz="1600" u="none" cap="none" strike="noStrike">
                <a:solidFill>
                  <a:schemeClr val="dk1"/>
                </a:solidFill>
                <a:highlight>
                  <a:srgbClr val="FFFFFF"/>
                </a:highlight>
                <a:latin typeface="Didact Gothic"/>
                <a:ea typeface="Didact Gothic"/>
                <a:cs typeface="Didact Gothic"/>
                <a:sym typeface="Didact Gothic"/>
              </a:rPr>
              <a:t>para controlar el ancho y el ajuste de la ventana de visualización del navegador.</a:t>
            </a:r>
            <a:endParaRPr b="0" i="0" sz="1600" u="none" cap="none" strike="noStrike">
              <a:solidFill>
                <a:schemeClr val="dk1"/>
              </a:solidFill>
              <a:highlight>
                <a:srgbClr val="FFFFFF"/>
              </a:highlight>
              <a:latin typeface="Didact Gothic"/>
              <a:ea typeface="Didact Gothic"/>
              <a:cs typeface="Didact Gothic"/>
              <a:sym typeface="Didact Gothic"/>
            </a:endParaRPr>
          </a:p>
          <a:p>
            <a:pPr indent="-330200" lvl="0" marL="457200" marR="0" rtl="0" algn="just">
              <a:lnSpc>
                <a:spcPct val="135714"/>
              </a:lnSpc>
              <a:spcBef>
                <a:spcPts val="0"/>
              </a:spcBef>
              <a:spcAft>
                <a:spcPts val="0"/>
              </a:spcAft>
              <a:buClr>
                <a:schemeClr val="dk1"/>
              </a:buClr>
              <a:buSzPts val="1600"/>
              <a:buFont typeface="Didact Gothic"/>
              <a:buChar char="●"/>
            </a:pPr>
            <a:r>
              <a:rPr b="0" i="0" lang="es-419" sz="1600" u="none" cap="none" strike="noStrike">
                <a:solidFill>
                  <a:schemeClr val="dk1"/>
                </a:solidFill>
                <a:highlight>
                  <a:srgbClr val="FFFFFF"/>
                </a:highlight>
                <a:latin typeface="Didact Gothic"/>
                <a:ea typeface="Didact Gothic"/>
                <a:cs typeface="Didact Gothic"/>
                <a:sym typeface="Didact Gothic"/>
              </a:rPr>
              <a:t>Incluye </a:t>
            </a:r>
            <a:r>
              <a:rPr b="0" i="1" lang="es-419" sz="1600" u="none" cap="none" strike="noStrike">
                <a:solidFill>
                  <a:schemeClr val="dk1"/>
                </a:solidFill>
                <a:highlight>
                  <a:srgbClr val="F7F7F7"/>
                </a:highlight>
                <a:latin typeface="Didact Gothic"/>
                <a:ea typeface="Didact Gothic"/>
                <a:cs typeface="Didact Gothic"/>
                <a:sym typeface="Didact Gothic"/>
              </a:rPr>
              <a:t>width=device-width</a:t>
            </a:r>
            <a:r>
              <a:rPr b="0" i="0" lang="es-419" sz="1600" u="none" cap="none" strike="noStrike">
                <a:solidFill>
                  <a:schemeClr val="dk1"/>
                </a:solidFill>
                <a:highlight>
                  <a:srgbClr val="FFFFFF"/>
                </a:highlight>
                <a:latin typeface="Didact Gothic"/>
                <a:ea typeface="Didact Gothic"/>
                <a:cs typeface="Didact Gothic"/>
                <a:sym typeface="Didact Gothic"/>
              </a:rPr>
              <a:t> para hacer coincidir el ancho de la pantalla en píxeles independientes del dispositivo.</a:t>
            </a:r>
            <a:endParaRPr b="0" i="0" sz="1600" u="none" cap="none" strike="noStrike">
              <a:solidFill>
                <a:schemeClr val="dk1"/>
              </a:solidFill>
              <a:highlight>
                <a:srgbClr val="FFFFFF"/>
              </a:highlight>
              <a:latin typeface="Didact Gothic"/>
              <a:ea typeface="Didact Gothic"/>
              <a:cs typeface="Didact Gothic"/>
              <a:sym typeface="Didact Gothic"/>
            </a:endParaRPr>
          </a:p>
          <a:p>
            <a:pPr indent="-330200" lvl="0" marL="457200" marR="0" rtl="0" algn="just">
              <a:lnSpc>
                <a:spcPct val="135714"/>
              </a:lnSpc>
              <a:spcBef>
                <a:spcPts val="0"/>
              </a:spcBef>
              <a:spcAft>
                <a:spcPts val="0"/>
              </a:spcAft>
              <a:buClr>
                <a:schemeClr val="dk1"/>
              </a:buClr>
              <a:buSzPts val="1600"/>
              <a:buFont typeface="Didact Gothic"/>
              <a:buChar char="●"/>
            </a:pPr>
            <a:r>
              <a:rPr b="0" i="0" lang="es-419" sz="1600" u="none" cap="none" strike="noStrike">
                <a:solidFill>
                  <a:schemeClr val="dk1"/>
                </a:solidFill>
                <a:highlight>
                  <a:srgbClr val="FFFFFF"/>
                </a:highlight>
                <a:latin typeface="Didact Gothic"/>
                <a:ea typeface="Didact Gothic"/>
                <a:cs typeface="Didact Gothic"/>
                <a:sym typeface="Didact Gothic"/>
              </a:rPr>
              <a:t>Incluye</a:t>
            </a:r>
            <a:r>
              <a:rPr b="0" i="1" lang="es-419" sz="1600" u="none" cap="none" strike="noStrike">
                <a:solidFill>
                  <a:schemeClr val="dk1"/>
                </a:solidFill>
                <a:highlight>
                  <a:srgbClr val="FFFFFF"/>
                </a:highlight>
                <a:latin typeface="Didact Gothic"/>
                <a:ea typeface="Didact Gothic"/>
                <a:cs typeface="Didact Gothic"/>
                <a:sym typeface="Didact Gothic"/>
              </a:rPr>
              <a:t> </a:t>
            </a:r>
            <a:r>
              <a:rPr b="0" i="1" lang="es-419" sz="1600" u="none" cap="none" strike="noStrike">
                <a:solidFill>
                  <a:schemeClr val="dk1"/>
                </a:solidFill>
                <a:highlight>
                  <a:srgbClr val="F7F7F7"/>
                </a:highlight>
                <a:latin typeface="Didact Gothic"/>
                <a:ea typeface="Didact Gothic"/>
                <a:cs typeface="Didact Gothic"/>
                <a:sym typeface="Didact Gothic"/>
              </a:rPr>
              <a:t>initial-scale=1</a:t>
            </a:r>
            <a:r>
              <a:rPr b="0" i="0" lang="es-419" sz="1600" u="none" cap="none" strike="noStrike">
                <a:solidFill>
                  <a:schemeClr val="dk1"/>
                </a:solidFill>
                <a:highlight>
                  <a:srgbClr val="FFFFFF"/>
                </a:highlight>
                <a:latin typeface="Didact Gothic"/>
                <a:ea typeface="Didact Gothic"/>
                <a:cs typeface="Didact Gothic"/>
                <a:sym typeface="Didact Gothic"/>
              </a:rPr>
              <a:t> para establecer una relación de 1:1 entre los píxeles CSS y los píxeles independientes del dispositivo.</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1" name="Google Shape;341;p48"/>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Meta viewport</a:t>
            </a:r>
            <a:endParaRPr b="0" i="1" sz="4000" u="none" cap="none" strike="noStrike">
              <a:solidFill>
                <a:srgbClr val="000000"/>
              </a:solidFill>
              <a:latin typeface="Anton"/>
              <a:ea typeface="Anton"/>
              <a:cs typeface="Anton"/>
              <a:sym typeface="Anton"/>
            </a:endParaRPr>
          </a:p>
        </p:txBody>
      </p:sp>
      <p:graphicFrame>
        <p:nvGraphicFramePr>
          <p:cNvPr id="342" name="Google Shape;342;p48"/>
          <p:cNvGraphicFramePr/>
          <p:nvPr/>
        </p:nvGraphicFramePr>
        <p:xfrm>
          <a:off x="1005900" y="1885350"/>
          <a:ext cx="3000000" cy="3000000"/>
        </p:xfrm>
        <a:graphic>
          <a:graphicData uri="http://schemas.openxmlformats.org/drawingml/2006/table">
            <a:tbl>
              <a:tblPr>
                <a:noFill/>
                <a:tableStyleId>{CF7ADEB7-F1D9-4CB3-A99D-F439AAB9F1A8}</a:tableStyleId>
              </a:tblPr>
              <a:tblGrid>
                <a:gridCol w="7554525"/>
              </a:tblGrid>
              <a:tr h="12700">
                <a:tc rowSpan="2">
                  <a:txBody>
                    <a:bodyPr/>
                    <a:lstStyle/>
                    <a:p>
                      <a:pPr indent="0" lvl="0" marL="0" marR="0" rtl="0" algn="just">
                        <a:lnSpc>
                          <a:spcPct val="135714"/>
                        </a:lnSpc>
                        <a:spcBef>
                          <a:spcPts val="0"/>
                        </a:spcBef>
                        <a:spcAft>
                          <a:spcPts val="0"/>
                        </a:spcAft>
                        <a:buClr>
                          <a:srgbClr val="000000"/>
                        </a:buClr>
                        <a:buSzPts val="1800"/>
                        <a:buFont typeface="Arial"/>
                        <a:buNone/>
                      </a:pPr>
                      <a:r>
                        <a:rPr lang="es-419" sz="1800" u="none" cap="none" strike="noStrike">
                          <a:solidFill>
                            <a:srgbClr val="808080"/>
                          </a:solidFill>
                          <a:latin typeface="Didact Gothic"/>
                          <a:ea typeface="Didact Gothic"/>
                          <a:cs typeface="Didact Gothic"/>
                          <a:sym typeface="Didact Gothic"/>
                        </a:rPr>
                        <a:t>&lt;</a:t>
                      </a:r>
                      <a:r>
                        <a:rPr lang="es-419" sz="1800" u="none" cap="none" strike="noStrike">
                          <a:solidFill>
                            <a:srgbClr val="569CD6"/>
                          </a:solidFill>
                          <a:latin typeface="Didact Gothic"/>
                          <a:ea typeface="Didact Gothic"/>
                          <a:cs typeface="Didact Gothic"/>
                          <a:sym typeface="Didact Gothic"/>
                        </a:rPr>
                        <a:t>meta</a:t>
                      </a:r>
                      <a:r>
                        <a:rPr lang="es-419" sz="1800" u="none" cap="none" strike="noStrike">
                          <a:solidFill>
                            <a:srgbClr val="D4D4D4"/>
                          </a:solidFill>
                          <a:latin typeface="Didact Gothic"/>
                          <a:ea typeface="Didact Gothic"/>
                          <a:cs typeface="Didact Gothic"/>
                          <a:sym typeface="Didact Gothic"/>
                        </a:rPr>
                        <a:t> </a:t>
                      </a:r>
                      <a:r>
                        <a:rPr lang="es-419" sz="1800" u="none" cap="none" strike="noStrike">
                          <a:solidFill>
                            <a:srgbClr val="9CDCFE"/>
                          </a:solidFill>
                          <a:latin typeface="Didact Gothic"/>
                          <a:ea typeface="Didact Gothic"/>
                          <a:cs typeface="Didact Gothic"/>
                          <a:sym typeface="Didact Gothic"/>
                        </a:rPr>
                        <a:t>name</a:t>
                      </a:r>
                      <a:r>
                        <a:rPr lang="es-419" sz="1800" u="none" cap="none" strike="noStrike">
                          <a:solidFill>
                            <a:srgbClr val="D4D4D4"/>
                          </a:solidFill>
                          <a:latin typeface="Didact Gothic"/>
                          <a:ea typeface="Didact Gothic"/>
                          <a:cs typeface="Didact Gothic"/>
                          <a:sym typeface="Didact Gothic"/>
                        </a:rPr>
                        <a:t>=</a:t>
                      </a:r>
                      <a:r>
                        <a:rPr lang="es-419" sz="1800" u="none" cap="none" strike="noStrike">
                          <a:solidFill>
                            <a:srgbClr val="CE9178"/>
                          </a:solidFill>
                          <a:latin typeface="Didact Gothic"/>
                          <a:ea typeface="Didact Gothic"/>
                          <a:cs typeface="Didact Gothic"/>
                          <a:sym typeface="Didact Gothic"/>
                        </a:rPr>
                        <a:t>"viewport"</a:t>
                      </a:r>
                      <a:r>
                        <a:rPr lang="es-419" sz="1800" u="none" cap="none" strike="noStrike">
                          <a:solidFill>
                            <a:srgbClr val="D4D4D4"/>
                          </a:solidFill>
                          <a:latin typeface="Didact Gothic"/>
                          <a:ea typeface="Didact Gothic"/>
                          <a:cs typeface="Didact Gothic"/>
                          <a:sym typeface="Didact Gothic"/>
                        </a:rPr>
                        <a:t> </a:t>
                      </a:r>
                      <a:r>
                        <a:rPr lang="es-419" sz="1800" u="none" cap="none" strike="noStrike">
                          <a:solidFill>
                            <a:srgbClr val="9CDCFE"/>
                          </a:solidFill>
                          <a:latin typeface="Didact Gothic"/>
                          <a:ea typeface="Didact Gothic"/>
                          <a:cs typeface="Didact Gothic"/>
                          <a:sym typeface="Didact Gothic"/>
                        </a:rPr>
                        <a:t>content</a:t>
                      </a:r>
                      <a:r>
                        <a:rPr lang="es-419" sz="1800" u="none" cap="none" strike="noStrike">
                          <a:solidFill>
                            <a:srgbClr val="D4D4D4"/>
                          </a:solidFill>
                          <a:latin typeface="Didact Gothic"/>
                          <a:ea typeface="Didact Gothic"/>
                          <a:cs typeface="Didact Gothic"/>
                          <a:sym typeface="Didact Gothic"/>
                        </a:rPr>
                        <a:t>=</a:t>
                      </a:r>
                      <a:r>
                        <a:rPr lang="es-419" sz="1800" u="none" cap="none" strike="noStrike">
                          <a:solidFill>
                            <a:srgbClr val="CE9178"/>
                          </a:solidFill>
                          <a:latin typeface="Didact Gothic"/>
                          <a:ea typeface="Didact Gothic"/>
                          <a:cs typeface="Didact Gothic"/>
                          <a:sym typeface="Didact Gothic"/>
                        </a:rPr>
                        <a:t>"width=device-width, initial-scale=1.0"</a:t>
                      </a:r>
                      <a:r>
                        <a:rPr lang="es-419" sz="1800" u="none" cap="none" strike="noStrike">
                          <a:solidFill>
                            <a:srgbClr val="808080"/>
                          </a:solidFill>
                          <a:latin typeface="Didact Gothic"/>
                          <a:ea typeface="Didact Gothic"/>
                          <a:cs typeface="Didact Gothic"/>
                          <a:sym typeface="Didact Gothic"/>
                        </a:rPr>
                        <a:t>/&gt;</a:t>
                      </a:r>
                      <a:endParaRPr sz="1800" u="none" cap="none" strike="noStrike">
                        <a:solidFill>
                          <a:srgbClr val="808080"/>
                        </a:solidFill>
                        <a:latin typeface="Didact Gothic"/>
                        <a:ea typeface="Didact Gothic"/>
                        <a:cs typeface="Didact Gothic"/>
                        <a:sym typeface="Didact Gothic"/>
                      </a:endParaRPr>
                    </a:p>
                  </a:txBody>
                  <a:tcPr marT="63500" marB="63500" marR="63500" marL="63500">
                    <a:solidFill>
                      <a:srgbClr val="0C343D"/>
                    </a:solidFill>
                  </a:tcPr>
                </a:tc>
              </a:tr>
              <a:tr h="330200">
                <a:tc vMerge="1"/>
              </a:tr>
            </a:tbl>
          </a:graphicData>
        </a:graphic>
      </p:graphicFrame>
      <p:sp>
        <p:nvSpPr>
          <p:cNvPr id="343" name="Google Shape;343;p48"/>
          <p:cNvSpPr txBox="1"/>
          <p:nvPr/>
        </p:nvSpPr>
        <p:spPr>
          <a:xfrm>
            <a:off x="1009200" y="2825850"/>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35714"/>
              </a:lnSpc>
              <a:spcBef>
                <a:spcPts val="0"/>
              </a:spcBef>
              <a:spcAft>
                <a:spcPts val="1100"/>
              </a:spcAft>
              <a:buClr>
                <a:srgbClr val="000000"/>
              </a:buClr>
              <a:buSzPts val="1800"/>
              <a:buFont typeface="Arial"/>
              <a:buNone/>
            </a:pPr>
            <a:r>
              <a:rPr b="0" i="0" lang="es-419" sz="1800" u="none" cap="none" strike="noStrike">
                <a:solidFill>
                  <a:schemeClr val="dk1"/>
                </a:solidFill>
                <a:highlight>
                  <a:srgbClr val="FFFFFF"/>
                </a:highlight>
                <a:latin typeface="Didact Gothic"/>
                <a:ea typeface="Didact Gothic"/>
                <a:cs typeface="Didact Gothic"/>
                <a:sym typeface="Didact Gothic"/>
              </a:rPr>
              <a:t>El uso del valor de </a:t>
            </a:r>
            <a:r>
              <a:rPr b="0" i="1" lang="es-419" sz="1800" u="none" cap="none" strike="noStrike">
                <a:solidFill>
                  <a:schemeClr val="dk1"/>
                </a:solidFill>
                <a:highlight>
                  <a:srgbClr val="F7F7F7"/>
                </a:highlight>
                <a:latin typeface="Didact Gothic"/>
                <a:ea typeface="Didact Gothic"/>
                <a:cs typeface="Didact Gothic"/>
                <a:sym typeface="Didact Gothic"/>
              </a:rPr>
              <a:t>width=device-width</a:t>
            </a:r>
            <a:r>
              <a:rPr b="0" i="1" lang="es-419" sz="1800" u="none" cap="none" strike="noStrike">
                <a:solidFill>
                  <a:schemeClr val="dk1"/>
                </a:solidFill>
                <a:highlight>
                  <a:srgbClr val="FFFFFF"/>
                </a:highlight>
                <a:latin typeface="Didact Gothic"/>
                <a:ea typeface="Didact Gothic"/>
                <a:cs typeface="Didact Gothic"/>
                <a:sym typeface="Didact Gothic"/>
              </a:rPr>
              <a:t> </a:t>
            </a:r>
            <a:r>
              <a:rPr b="0" i="0" lang="es-419" sz="1800" u="none" cap="none" strike="noStrike">
                <a:solidFill>
                  <a:schemeClr val="dk1"/>
                </a:solidFill>
                <a:highlight>
                  <a:srgbClr val="FFFFFF"/>
                </a:highlight>
                <a:latin typeface="Didact Gothic"/>
                <a:ea typeface="Didact Gothic"/>
                <a:cs typeface="Didact Gothic"/>
                <a:sym typeface="Didact Gothic"/>
              </a:rPr>
              <a:t>indica a la página que debe hacer coincidir el ancho de la pantalla en píxeles independientes del dispositivo. Esto permite que la página realice el reprocesamiento del contenido para adaptarlo a diferentes tamaños de pantalla.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9"/>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9" name="Google Shape;349;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0" name="Google Shape;350;p49"/>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Meta viewport</a:t>
            </a:r>
            <a:endParaRPr b="0" i="1" sz="4000" u="none" cap="none" strike="noStrike">
              <a:solidFill>
                <a:srgbClr val="000000"/>
              </a:solidFill>
              <a:latin typeface="Anton"/>
              <a:ea typeface="Anton"/>
              <a:cs typeface="Anton"/>
              <a:sym typeface="Anton"/>
            </a:endParaRPr>
          </a:p>
        </p:txBody>
      </p:sp>
      <p:pic>
        <p:nvPicPr>
          <p:cNvPr id="351" name="Google Shape;351;p49"/>
          <p:cNvPicPr preferRelativeResize="0"/>
          <p:nvPr/>
        </p:nvPicPr>
        <p:blipFill rotWithShape="1">
          <a:blip r:embed="rId4">
            <a:alphaModFix/>
          </a:blip>
          <a:srcRect b="0" l="0" r="0" t="0"/>
          <a:stretch/>
        </p:blipFill>
        <p:spPr>
          <a:xfrm>
            <a:off x="1967575" y="1549375"/>
            <a:ext cx="2211335" cy="3234625"/>
          </a:xfrm>
          <a:prstGeom prst="rect">
            <a:avLst/>
          </a:prstGeom>
          <a:noFill/>
          <a:ln>
            <a:noFill/>
          </a:ln>
        </p:spPr>
      </p:pic>
      <p:pic>
        <p:nvPicPr>
          <p:cNvPr id="352" name="Google Shape;352;p49"/>
          <p:cNvPicPr preferRelativeResize="0"/>
          <p:nvPr/>
        </p:nvPicPr>
        <p:blipFill rotWithShape="1">
          <a:blip r:embed="rId5">
            <a:alphaModFix/>
          </a:blip>
          <a:srcRect b="0" l="0" r="0" t="0"/>
          <a:stretch/>
        </p:blipFill>
        <p:spPr>
          <a:xfrm>
            <a:off x="4564940" y="1549375"/>
            <a:ext cx="2211335" cy="3234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5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RESPONSIVE</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1"/>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4" name="Google Shape;364;p51"/>
          <p:cNvSpPr txBox="1"/>
          <p:nvPr/>
        </p:nvSpPr>
        <p:spPr>
          <a:xfrm>
            <a:off x="624275" y="308725"/>
            <a:ext cx="7060200" cy="982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Clr>
                <a:schemeClr val="dk1"/>
              </a:buClr>
              <a:buSzPts val="1100"/>
              <a:buFont typeface="Arial"/>
              <a:buNone/>
            </a:pPr>
            <a:r>
              <a:rPr b="0" i="0" lang="es-419" sz="3600" u="none" cap="none" strike="noStrike">
                <a:solidFill>
                  <a:schemeClr val="dk1"/>
                </a:solidFill>
                <a:latin typeface="Anton"/>
                <a:ea typeface="Anton"/>
                <a:cs typeface="Anton"/>
                <a:sym typeface="Anton"/>
              </a:rPr>
              <a:t>Vamos a repasar Responsive</a:t>
            </a:r>
            <a:endParaRPr b="0" i="0" sz="3600" u="none" cap="none" strike="noStrike">
              <a:solidFill>
                <a:schemeClr val="dk1"/>
              </a:solidFill>
              <a:latin typeface="Anton"/>
              <a:ea typeface="Anton"/>
              <a:cs typeface="Anton"/>
              <a:sym typeface="Anton"/>
            </a:endParaRPr>
          </a:p>
        </p:txBody>
      </p:sp>
      <p:sp>
        <p:nvSpPr>
          <p:cNvPr id="365" name="Google Shape;365;p51"/>
          <p:cNvSpPr txBox="1"/>
          <p:nvPr/>
        </p:nvSpPr>
        <p:spPr>
          <a:xfrm>
            <a:off x="4368800" y="1775425"/>
            <a:ext cx="4133400" cy="239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Didact Gothic"/>
                <a:ea typeface="Didact Gothic"/>
                <a:cs typeface="Didact Gothic"/>
                <a:sym typeface="Didact Gothic"/>
              </a:rPr>
              <a:t>Volvemos a tocar el tema, porque para poder aprovechar</a:t>
            </a:r>
            <a:r>
              <a:rPr lang="es-419" sz="1800">
                <a:solidFill>
                  <a:schemeClr val="dk1"/>
                </a:solidFill>
                <a:latin typeface="Didact Gothic"/>
                <a:ea typeface="Didact Gothic"/>
                <a:cs typeface="Didact Gothic"/>
                <a:sym typeface="Didact Gothic"/>
              </a:rPr>
              <a:t>lo al 100% </a:t>
            </a:r>
            <a:r>
              <a:rPr b="0" i="0" lang="es-419" sz="1800" u="none" cap="none" strike="noStrike">
                <a:solidFill>
                  <a:schemeClr val="dk1"/>
                </a:solidFill>
                <a:latin typeface="Didact Gothic"/>
                <a:ea typeface="Didact Gothic"/>
                <a:cs typeface="Didact Gothic"/>
                <a:sym typeface="Didact Gothic"/>
              </a:rPr>
              <a:t>se debe conocer y entender muy bien el responsive. Cualquier cambio que se realice altera el diseño en todos los dispositivos.</a:t>
            </a:r>
            <a:endParaRPr b="0" i="0" sz="1800" u="none" cap="none" strike="noStrike">
              <a:solidFill>
                <a:schemeClr val="dk1"/>
              </a:solidFill>
              <a:latin typeface="Didact Gothic"/>
              <a:ea typeface="Didact Gothic"/>
              <a:cs typeface="Didact Gothic"/>
              <a:sym typeface="Didact Gothic"/>
            </a:endParaRPr>
          </a:p>
        </p:txBody>
      </p:sp>
      <p:pic>
        <p:nvPicPr>
          <p:cNvPr id="366" name="Google Shape;366;p51"/>
          <p:cNvPicPr preferRelativeResize="0"/>
          <p:nvPr/>
        </p:nvPicPr>
        <p:blipFill rotWithShape="1">
          <a:blip r:embed="rId4">
            <a:alphaModFix/>
          </a:blip>
          <a:srcRect b="0" l="0" r="0" t="0"/>
          <a:stretch/>
        </p:blipFill>
        <p:spPr>
          <a:xfrm>
            <a:off x="707575" y="1525175"/>
            <a:ext cx="3530102" cy="30341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3" name="Google Shape;373;p52"/>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0" i="0" lang="es-419" sz="4000" u="none" cap="none" strike="noStrike">
                <a:solidFill>
                  <a:schemeClr val="dk1"/>
                </a:solidFill>
                <a:latin typeface="Anton"/>
                <a:ea typeface="Anton"/>
                <a:cs typeface="Anton"/>
                <a:sym typeface="Anton"/>
              </a:rPr>
              <a:t>Página Responsive</a:t>
            </a:r>
            <a:endParaRPr b="0" i="0"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0" sz="4000" u="none" cap="none" strike="noStrike">
              <a:solidFill>
                <a:schemeClr val="dk1"/>
              </a:solidFill>
              <a:latin typeface="Anton"/>
              <a:ea typeface="Anton"/>
              <a:cs typeface="Anton"/>
              <a:sym typeface="Anton"/>
            </a:endParaRPr>
          </a:p>
        </p:txBody>
      </p:sp>
      <p:sp>
        <p:nvSpPr>
          <p:cNvPr id="374" name="Google Shape;374;p52"/>
          <p:cNvSpPr txBox="1"/>
          <p:nvPr/>
        </p:nvSpPr>
        <p:spPr>
          <a:xfrm>
            <a:off x="5401700" y="1321450"/>
            <a:ext cx="3638100" cy="2816400"/>
          </a:xfrm>
          <a:prstGeom prst="rect">
            <a:avLst/>
          </a:prstGeom>
          <a:solidFill>
            <a:srgbClr val="3DFFBC"/>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1800" u="none" cap="none" strike="noStrike">
                <a:solidFill>
                  <a:srgbClr val="000000"/>
                </a:solidFill>
                <a:latin typeface="Didact Gothic"/>
                <a:ea typeface="Didact Gothic"/>
                <a:cs typeface="Didact Gothic"/>
                <a:sym typeface="Didact Gothic"/>
              </a:rPr>
              <a:t>El sistema </a:t>
            </a:r>
            <a:r>
              <a:rPr b="1" i="0" lang="es-419" sz="1800" u="none" cap="none" strike="noStrike">
                <a:solidFill>
                  <a:srgbClr val="000000"/>
                </a:solidFill>
                <a:latin typeface="Didact Gothic"/>
                <a:ea typeface="Didact Gothic"/>
                <a:cs typeface="Didact Gothic"/>
                <a:sym typeface="Didact Gothic"/>
              </a:rPr>
              <a:t>detecta automáticamente </a:t>
            </a:r>
            <a:r>
              <a:rPr b="0" i="0" lang="es-419" sz="1800" u="none" cap="none" strike="noStrike">
                <a:solidFill>
                  <a:srgbClr val="000000"/>
                </a:solidFill>
                <a:latin typeface="Didact Gothic"/>
                <a:ea typeface="Didact Gothic"/>
                <a:cs typeface="Didact Gothic"/>
                <a:sym typeface="Didact Gothic"/>
              </a:rPr>
              <a:t>el ancho de la pantalla y a partir del mismo </a:t>
            </a:r>
            <a:r>
              <a:rPr b="1" i="0" lang="es-419" sz="1800" u="none" cap="none" strike="noStrike">
                <a:solidFill>
                  <a:srgbClr val="000000"/>
                </a:solidFill>
                <a:latin typeface="Didact Gothic"/>
                <a:ea typeface="Didact Gothic"/>
                <a:cs typeface="Didact Gothic"/>
                <a:sym typeface="Didact Gothic"/>
              </a:rPr>
              <a:t>adapta todos los elementos de la página, </a:t>
            </a:r>
            <a:r>
              <a:rPr b="0" i="0" lang="es-419" sz="1800" u="none" cap="none" strike="noStrike">
                <a:solidFill>
                  <a:srgbClr val="000000"/>
                </a:solidFill>
                <a:latin typeface="Didact Gothic"/>
                <a:ea typeface="Didact Gothic"/>
                <a:cs typeface="Didact Gothic"/>
                <a:sym typeface="Didact Gothic"/>
              </a:rPr>
              <a:t>desde el tamaño de letra hasta las imágenes y los menús, para ofrecer al usuario la mejor experiencia posible. </a:t>
            </a:r>
            <a:endParaRPr b="0" i="0" sz="1800" u="none" cap="none" strike="noStrike">
              <a:solidFill>
                <a:srgbClr val="000000"/>
              </a:solidFill>
              <a:latin typeface="Didact Gothic"/>
              <a:ea typeface="Didact Gothic"/>
              <a:cs typeface="Didact Gothic"/>
              <a:sym typeface="Didact Gothic"/>
            </a:endParaRPr>
          </a:p>
        </p:txBody>
      </p:sp>
      <p:pic>
        <p:nvPicPr>
          <p:cNvPr id="375" name="Google Shape;375;p52"/>
          <p:cNvPicPr preferRelativeResize="0"/>
          <p:nvPr/>
        </p:nvPicPr>
        <p:blipFill rotWithShape="1">
          <a:blip r:embed="rId4">
            <a:alphaModFix/>
          </a:blip>
          <a:srcRect b="0" l="0" r="0" t="0"/>
          <a:stretch/>
        </p:blipFill>
        <p:spPr>
          <a:xfrm>
            <a:off x="206975" y="1550050"/>
            <a:ext cx="5086599" cy="2534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3"/>
          <p:cNvPicPr preferRelativeResize="0"/>
          <p:nvPr/>
        </p:nvPicPr>
        <p:blipFill rotWithShape="1">
          <a:blip r:embed="rId3">
            <a:alphaModFix/>
          </a:blip>
          <a:srcRect b="0" l="0" r="0" t="0"/>
          <a:stretch/>
        </p:blipFill>
        <p:spPr>
          <a:xfrm>
            <a:off x="1407575" y="867650"/>
            <a:ext cx="6560076" cy="4122650"/>
          </a:xfrm>
          <a:prstGeom prst="rect">
            <a:avLst/>
          </a:prstGeom>
          <a:noFill/>
          <a:ln>
            <a:noFill/>
          </a:ln>
        </p:spPr>
      </p:pic>
      <p:sp>
        <p:nvSpPr>
          <p:cNvPr id="381" name="Google Shape;381;p53"/>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5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83" name="Google Shape;383;p53"/>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0" i="0" lang="es-419" sz="4000" u="none" cap="none" strike="noStrike">
                <a:solidFill>
                  <a:schemeClr val="dk1"/>
                </a:solidFill>
                <a:latin typeface="Anton"/>
                <a:ea typeface="Anton"/>
                <a:cs typeface="Anton"/>
                <a:sym typeface="Anton"/>
              </a:rPr>
              <a:t>Recordemos</a:t>
            </a:r>
            <a:endParaRPr b="0" i="0"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0" sz="4000" u="none" cap="none" strike="noStrike">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1105800" y="2009050"/>
            <a:ext cx="69324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121212"/>
                </a:solidFill>
                <a:latin typeface="Anton"/>
                <a:ea typeface="Anton"/>
                <a:cs typeface="Anton"/>
                <a:sym typeface="Anton"/>
              </a:rPr>
              <a:t>RESPONSIVE +</a:t>
            </a:r>
            <a:endParaRPr b="0" i="1" sz="3600" u="none" cap="none" strike="noStrike">
              <a:solidFill>
                <a:srgbClr val="121212"/>
              </a:solidFill>
              <a:latin typeface="Anton"/>
              <a:ea typeface="Anton"/>
              <a:cs typeface="Anton"/>
              <a:sym typeface="Anton"/>
            </a:endParaRPr>
          </a:p>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121212"/>
                </a:solidFill>
                <a:latin typeface="Anton"/>
                <a:ea typeface="Anton"/>
                <a:cs typeface="Anton"/>
                <a:sym typeface="Anton"/>
              </a:rPr>
              <a:t>TRANSFORMACIONES Y TRANSICIONES</a:t>
            </a:r>
            <a:endParaRPr b="0" i="1" sz="3600" u="none" cap="none" strike="noStrike">
              <a:solidFill>
                <a:srgbClr val="121212"/>
              </a:solidFill>
              <a:latin typeface="Anton"/>
              <a:ea typeface="Anton"/>
              <a:cs typeface="Anton"/>
              <a:sym typeface="Anton"/>
            </a:endParaRPr>
          </a:p>
          <a:p>
            <a:pPr indent="0" lvl="0" marL="0" marR="0" rtl="0" algn="ctr">
              <a:lnSpc>
                <a:spcPct val="100000"/>
              </a:lnSpc>
              <a:spcBef>
                <a:spcPts val="0"/>
              </a:spcBef>
              <a:spcAft>
                <a:spcPts val="0"/>
              </a:spcAft>
              <a:buClr>
                <a:schemeClr val="dk1"/>
              </a:buClr>
              <a:buSzPts val="1100"/>
              <a:buFont typeface="Arial"/>
              <a:buNone/>
            </a:pPr>
            <a:r>
              <a:t/>
            </a:r>
            <a:endParaRPr b="0" i="1" sz="3600" u="none" cap="none" strike="noStrike">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sp>
        <p:nvSpPr>
          <p:cNvPr id="114" name="Google Shape;114;p27"/>
          <p:cNvSpPr txBox="1"/>
          <p:nvPr/>
        </p:nvSpPr>
        <p:spPr>
          <a:xfrm>
            <a:off x="1919550" y="1633175"/>
            <a:ext cx="53049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419" sz="2000" u="none" cap="none" strike="noStrike">
                <a:solidFill>
                  <a:srgbClr val="121212"/>
                </a:solidFill>
                <a:latin typeface="Helvetica Neue"/>
                <a:ea typeface="Helvetica Neue"/>
                <a:cs typeface="Helvetica Neue"/>
                <a:sym typeface="Helvetica Neue"/>
              </a:rPr>
              <a:t>     Clase 08. </a:t>
            </a:r>
            <a:r>
              <a:rPr b="0" i="0" lang="es-419" sz="2000" u="none" cap="none" strike="noStrike">
                <a:solidFill>
                  <a:srgbClr val="121212"/>
                </a:solidFill>
                <a:latin typeface="Helvetica Neue Light"/>
                <a:ea typeface="Helvetica Neue Light"/>
                <a:cs typeface="Helvetica Neue Light"/>
                <a:sym typeface="Helvetica Neue Light"/>
              </a:rPr>
              <a:t> 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15" name="Google Shape;115;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0" name="Google Shape;390;p54"/>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chemeClr val="dk1"/>
              </a:buClr>
              <a:buSzPts val="1100"/>
              <a:buFont typeface="Arial"/>
              <a:buNone/>
            </a:pPr>
            <a:r>
              <a:rPr b="0" i="0" lang="es-419" sz="4000" u="none" cap="none" strike="noStrike">
                <a:solidFill>
                  <a:schemeClr val="dk1"/>
                </a:solidFill>
                <a:latin typeface="Anton"/>
                <a:ea typeface="Anton"/>
                <a:cs typeface="Anton"/>
                <a:sym typeface="Anton"/>
              </a:rPr>
              <a:t>MEDIA QUERIES</a:t>
            </a:r>
            <a:endParaRPr b="0" i="0" sz="4000" u="none" cap="none" strike="noStrike">
              <a:solidFill>
                <a:schemeClr val="dk1"/>
              </a:solidFill>
              <a:latin typeface="Anton"/>
              <a:ea typeface="Anton"/>
              <a:cs typeface="Anton"/>
              <a:sym typeface="Anton"/>
            </a:endParaRPr>
          </a:p>
        </p:txBody>
      </p:sp>
      <p:sp>
        <p:nvSpPr>
          <p:cNvPr id="391" name="Google Shape;391;p54"/>
          <p:cNvSpPr txBox="1"/>
          <p:nvPr/>
        </p:nvSpPr>
        <p:spPr>
          <a:xfrm>
            <a:off x="796200" y="1681450"/>
            <a:ext cx="7856400" cy="2401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4000"/>
              </a:spcBef>
              <a:spcAft>
                <a:spcPts val="0"/>
              </a:spcAft>
              <a:buClr>
                <a:schemeClr val="dk1"/>
              </a:buClr>
              <a:buSzPts val="1800"/>
              <a:buFont typeface="Didact Gothic"/>
              <a:buChar char="●"/>
            </a:pPr>
            <a:r>
              <a:rPr b="0" i="0" lang="es-419" sz="1800" u="none" cap="none" strike="noStrike">
                <a:solidFill>
                  <a:srgbClr val="000000"/>
                </a:solidFill>
                <a:latin typeface="Didact Gothic"/>
                <a:ea typeface="Didact Gothic"/>
                <a:cs typeface="Didact Gothic"/>
                <a:sym typeface="Didact Gothic"/>
              </a:rPr>
              <a:t>Pantallas extra pequeñas (móviles) &lt; 576px</a:t>
            </a:r>
            <a:endParaRPr b="0" i="0" sz="1800" u="none" cap="none" strike="noStrike">
              <a:solidFill>
                <a:srgbClr val="000000"/>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chemeClr val="dk1"/>
              </a:buClr>
              <a:buSzPts val="1800"/>
              <a:buFont typeface="Didact Gothic"/>
              <a:buChar char="●"/>
            </a:pPr>
            <a:r>
              <a:rPr b="0" i="0" lang="es-419" sz="1800" u="none" cap="none" strike="noStrike">
                <a:solidFill>
                  <a:srgbClr val="000000"/>
                </a:solidFill>
                <a:latin typeface="Didact Gothic"/>
                <a:ea typeface="Didact Gothic"/>
                <a:cs typeface="Didact Gothic"/>
                <a:sym typeface="Didact Gothic"/>
              </a:rPr>
              <a:t>Pantallas pequeñas (_sm, tablets _en vertical) ≥ 576px</a:t>
            </a:r>
            <a:endParaRPr b="0" i="0" sz="1800" u="none" cap="none" strike="noStrike">
              <a:solidFill>
                <a:srgbClr val="000000"/>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chemeClr val="dk1"/>
              </a:buClr>
              <a:buSzPts val="1800"/>
              <a:buFont typeface="Didact Gothic"/>
              <a:buChar char="●"/>
            </a:pPr>
            <a:r>
              <a:rPr b="0" i="0" lang="es-419" sz="1800" u="none" cap="none" strike="noStrike">
                <a:solidFill>
                  <a:srgbClr val="000000"/>
                </a:solidFill>
                <a:latin typeface="Didact Gothic"/>
                <a:ea typeface="Didact Gothic"/>
                <a:cs typeface="Didact Gothic"/>
                <a:sym typeface="Didact Gothic"/>
              </a:rPr>
              <a:t>Pantallas medianas (md, para tablets en horizontal) ≥ 768px</a:t>
            </a:r>
            <a:endParaRPr b="0" i="0" sz="1800" u="none" cap="none" strike="noStrike">
              <a:solidFill>
                <a:srgbClr val="000000"/>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chemeClr val="dk1"/>
              </a:buClr>
              <a:buSzPts val="1800"/>
              <a:buFont typeface="Didact Gothic"/>
              <a:buChar char="●"/>
            </a:pPr>
            <a:r>
              <a:rPr b="0" i="0" lang="es-419" sz="1800" u="none" cap="none" strike="noStrike">
                <a:solidFill>
                  <a:srgbClr val="000000"/>
                </a:solidFill>
                <a:latin typeface="Didact Gothic"/>
                <a:ea typeface="Didact Gothic"/>
                <a:cs typeface="Didact Gothic"/>
                <a:sym typeface="Didact Gothic"/>
              </a:rPr>
              <a:t>Pantallas grandes (lg, tamaño escritorio) ≥ 992px</a:t>
            </a:r>
            <a:endParaRPr b="0" i="0" sz="1800" u="none" cap="none" strike="noStrike">
              <a:solidFill>
                <a:srgbClr val="000000"/>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chemeClr val="dk1"/>
              </a:buClr>
              <a:buSzPts val="1800"/>
              <a:buFont typeface="Didact Gothic"/>
              <a:buChar char="●"/>
            </a:pPr>
            <a:r>
              <a:rPr b="0" i="0" lang="es-419" sz="1800" u="none" cap="none" strike="noStrike">
                <a:solidFill>
                  <a:srgbClr val="000000"/>
                </a:solidFill>
                <a:latin typeface="Didact Gothic"/>
                <a:ea typeface="Didact Gothic"/>
                <a:cs typeface="Didact Gothic"/>
                <a:sym typeface="Didact Gothic"/>
              </a:rPr>
              <a:t>Pantallas extra grandes (xl, escritorio grande) ≥ 1200px</a:t>
            </a:r>
            <a:endParaRPr b="0" i="0" sz="1800" u="none" cap="none" strike="noStrike">
              <a:solidFill>
                <a:srgbClr val="000000"/>
              </a:solidFill>
              <a:latin typeface="Didact Gothic"/>
              <a:ea typeface="Didact Gothic"/>
              <a:cs typeface="Didact Gothic"/>
              <a:sym typeface="Didact Gothic"/>
            </a:endParaRPr>
          </a:p>
        </p:txBody>
      </p:sp>
      <p:sp>
        <p:nvSpPr>
          <p:cNvPr id="392" name="Google Shape;392;p54"/>
          <p:cNvSpPr txBox="1"/>
          <p:nvPr/>
        </p:nvSpPr>
        <p:spPr>
          <a:xfrm>
            <a:off x="2143900" y="1104475"/>
            <a:ext cx="5784900" cy="4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4000"/>
              </a:spcBef>
              <a:spcAft>
                <a:spcPts val="4000"/>
              </a:spcAft>
              <a:buClr>
                <a:srgbClr val="000000"/>
              </a:buClr>
              <a:buSzPts val="2000"/>
              <a:buFont typeface="Arial"/>
              <a:buNone/>
            </a:pPr>
            <a:r>
              <a:rPr b="0" i="0" lang="es-419" sz="2000" u="none" cap="none" strike="noStrike">
                <a:solidFill>
                  <a:schemeClr val="dk1"/>
                </a:solidFill>
                <a:highlight>
                  <a:srgbClr val="E0FF00"/>
                </a:highlight>
                <a:latin typeface="Didact Gothic"/>
                <a:ea typeface="Didact Gothic"/>
                <a:cs typeface="Didact Gothic"/>
                <a:sym typeface="Didact Gothic"/>
              </a:rPr>
              <a:t>Recordemos los rangos que define Bootstrap:</a:t>
            </a:r>
            <a:endParaRPr b="0" i="0" sz="2000" u="none" cap="none" strike="noStrike">
              <a:solidFill>
                <a:srgbClr val="000000"/>
              </a:solidFill>
              <a:highlight>
                <a:srgbClr val="E0FF00"/>
              </a:highlight>
              <a:latin typeface="Arial"/>
              <a:ea typeface="Arial"/>
              <a:cs typeface="Arial"/>
              <a:sym typeface="Arial"/>
            </a:endParaRPr>
          </a:p>
        </p:txBody>
      </p:sp>
      <p:sp>
        <p:nvSpPr>
          <p:cNvPr id="393" name="Google Shape;393;p54"/>
          <p:cNvSpPr txBox="1"/>
          <p:nvPr/>
        </p:nvSpPr>
        <p:spPr>
          <a:xfrm>
            <a:off x="3189200" y="4182025"/>
            <a:ext cx="2906100" cy="4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419" sz="1800" u="sng" cap="none" strike="noStrike">
                <a:solidFill>
                  <a:schemeClr val="hlink"/>
                </a:solidFill>
                <a:latin typeface="Didact Gothic"/>
                <a:ea typeface="Didact Gothic"/>
                <a:cs typeface="Didact Gothic"/>
                <a:sym typeface="Didact Gothic"/>
                <a:hlinkClick r:id="rId4"/>
              </a:rPr>
              <a:t>Breakpoints en Bootstrap</a:t>
            </a:r>
            <a:endParaRPr b="0"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9" name="Google Shape;399;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0" name="Google Shape;400;p55"/>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chemeClr val="dk1"/>
              </a:buClr>
              <a:buSzPts val="1100"/>
              <a:buFont typeface="Arial"/>
              <a:buNone/>
            </a:pPr>
            <a:r>
              <a:rPr b="0" i="0" lang="es-419" sz="4000" u="none" cap="none" strike="noStrike">
                <a:solidFill>
                  <a:schemeClr val="dk1"/>
                </a:solidFill>
                <a:latin typeface="Anton"/>
                <a:ea typeface="Anton"/>
                <a:cs typeface="Anton"/>
                <a:sym typeface="Anton"/>
              </a:rPr>
              <a:t>Ejemplo de Media Queries</a:t>
            </a:r>
            <a:endParaRPr b="0" i="0" sz="4000" u="none" cap="none" strike="noStrike">
              <a:solidFill>
                <a:schemeClr val="dk1"/>
              </a:solidFill>
              <a:latin typeface="Anton"/>
              <a:ea typeface="Anton"/>
              <a:cs typeface="Anton"/>
              <a:sym typeface="Anton"/>
            </a:endParaRPr>
          </a:p>
        </p:txBody>
      </p:sp>
      <p:sp>
        <p:nvSpPr>
          <p:cNvPr id="401" name="Google Shape;401;p55"/>
          <p:cNvSpPr txBox="1"/>
          <p:nvPr/>
        </p:nvSpPr>
        <p:spPr>
          <a:xfrm>
            <a:off x="3302275" y="2249725"/>
            <a:ext cx="3369900" cy="25698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r>
              <a:rPr b="0" i="0" lang="es-419" sz="1400" u="none" cap="none" strike="noStrike">
                <a:solidFill>
                  <a:srgbClr val="FF0000"/>
                </a:solidFill>
                <a:latin typeface="Didact Gothic"/>
                <a:ea typeface="Didact Gothic"/>
                <a:cs typeface="Didact Gothic"/>
                <a:sym typeface="Didact Gothic"/>
              </a:rPr>
              <a:t>miestilo</a:t>
            </a:r>
            <a:r>
              <a:rPr b="0" i="0" lang="es-419" sz="1400" u="none" cap="none" strike="noStrike">
                <a:solidFill>
                  <a:srgbClr val="000000"/>
                </a:solidFill>
                <a:latin typeface="Didact Gothic"/>
                <a:ea typeface="Didact Gothic"/>
                <a:cs typeface="Didact Gothic"/>
                <a:sym typeface="Didact Gothic"/>
              </a:rPr>
              <a:t> {</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       </a:t>
            </a:r>
            <a:r>
              <a:rPr b="0" i="0" lang="es-419" sz="1400" u="none" cap="none" strike="noStrike">
                <a:solidFill>
                  <a:srgbClr val="FF0000"/>
                </a:solidFill>
                <a:latin typeface="Didact Gothic"/>
                <a:ea typeface="Didact Gothic"/>
                <a:cs typeface="Didact Gothic"/>
                <a:sym typeface="Didact Gothic"/>
              </a:rPr>
              <a:t>background-color</a:t>
            </a:r>
            <a:r>
              <a:rPr b="0" i="0" lang="es-419" sz="1400" u="none" cap="none" strike="noStrike">
                <a:solidFill>
                  <a:srgbClr val="000000"/>
                </a:solidFill>
                <a:latin typeface="Didact Gothic"/>
                <a:ea typeface="Didact Gothic"/>
                <a:cs typeface="Didact Gothic"/>
                <a:sym typeface="Didact Gothic"/>
              </a:rPr>
              <a:t>: </a:t>
            </a:r>
            <a:r>
              <a:rPr b="0" i="0" lang="es-419" sz="1400" u="none" cap="none" strike="noStrike">
                <a:solidFill>
                  <a:srgbClr val="0000FF"/>
                </a:solidFill>
                <a:latin typeface="Didact Gothic"/>
                <a:ea typeface="Didact Gothic"/>
                <a:cs typeface="Didact Gothic"/>
                <a:sym typeface="Didact Gothic"/>
              </a:rPr>
              <a:t>green</a:t>
            </a: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@media </a:t>
            </a:r>
            <a:r>
              <a:rPr b="0" i="0" lang="es-419" sz="1400" u="none" cap="none" strike="noStrike">
                <a:solidFill>
                  <a:srgbClr val="000000"/>
                </a:solidFill>
                <a:latin typeface="Didact Gothic"/>
                <a:ea typeface="Didact Gothic"/>
                <a:cs typeface="Didact Gothic"/>
                <a:sym typeface="Didact Gothic"/>
              </a:rPr>
              <a:t>(min-width: 768px) {</a:t>
            </a:r>
            <a:endParaRPr b="0" i="0" sz="1400" u="none" cap="none" strike="noStrike">
              <a:solidFill>
                <a:srgbClr val="00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r>
              <a:rPr b="0" i="0" lang="es-419" sz="1400" u="none" cap="none" strike="noStrike">
                <a:solidFill>
                  <a:srgbClr val="FF0000"/>
                </a:solidFill>
                <a:latin typeface="Didact Gothic"/>
                <a:ea typeface="Didact Gothic"/>
                <a:cs typeface="Didact Gothic"/>
                <a:sym typeface="Didact Gothic"/>
              </a:rPr>
              <a:t>miestilo</a:t>
            </a:r>
            <a:r>
              <a:rPr b="0" i="0" lang="es-419" sz="1400" u="none" cap="none" strike="noStrike">
                <a:solidFill>
                  <a:srgbClr val="000000"/>
                </a:solidFill>
                <a:latin typeface="Didact Gothic"/>
                <a:ea typeface="Didact Gothic"/>
                <a:cs typeface="Didact Gothic"/>
                <a:sym typeface="Didact Gothic"/>
              </a:rPr>
              <a:t> {</a:t>
            </a:r>
            <a:endParaRPr b="0" i="0" sz="1400" u="none" cap="none" strike="noStrike">
              <a:solidFill>
                <a:srgbClr val="000000"/>
              </a:solidFill>
              <a:latin typeface="Didact Gothic"/>
              <a:ea typeface="Didact Gothic"/>
              <a:cs typeface="Didact Gothic"/>
              <a:sym typeface="Didact Gothic"/>
            </a:endParaRPr>
          </a:p>
          <a:p>
            <a:pPr indent="45720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background-color</a:t>
            </a:r>
            <a:r>
              <a:rPr b="0" i="0" lang="es-419" sz="1400" u="none" cap="none" strike="noStrike">
                <a:solidFill>
                  <a:srgbClr val="000000"/>
                </a:solidFill>
                <a:latin typeface="Didact Gothic"/>
                <a:ea typeface="Didact Gothic"/>
                <a:cs typeface="Didact Gothic"/>
                <a:sym typeface="Didact Gothic"/>
              </a:rPr>
              <a:t>: </a:t>
            </a:r>
            <a:r>
              <a:rPr b="0" i="0" lang="es-419" sz="1400" u="none" cap="none" strike="noStrike">
                <a:solidFill>
                  <a:srgbClr val="0000FF"/>
                </a:solidFill>
                <a:latin typeface="Didact Gothic"/>
                <a:ea typeface="Didact Gothic"/>
                <a:cs typeface="Didact Gothic"/>
                <a:sym typeface="Didact Gothic"/>
              </a:rPr>
              <a:t>red</a:t>
            </a: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t/>
            </a:r>
            <a:endParaRPr b="0" i="0" sz="1400" u="none" cap="none" strike="noStrike">
              <a:solidFill>
                <a:srgbClr val="000000"/>
              </a:solidFill>
              <a:latin typeface="Didact Gothic"/>
              <a:ea typeface="Didact Gothic"/>
              <a:cs typeface="Didact Gothic"/>
              <a:sym typeface="Didact Gothic"/>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402" name="Google Shape;402;p55"/>
          <p:cNvSpPr txBox="1"/>
          <p:nvPr/>
        </p:nvSpPr>
        <p:spPr>
          <a:xfrm>
            <a:off x="726000" y="1259350"/>
            <a:ext cx="8028300" cy="119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800"/>
              <a:buFont typeface="Arial"/>
              <a:buNone/>
            </a:pPr>
            <a:r>
              <a:rPr b="0" i="0" lang="es-419" sz="1800" u="none" cap="none" strike="noStrike">
                <a:solidFill>
                  <a:srgbClr val="000000"/>
                </a:solidFill>
                <a:latin typeface="Didact Gothic"/>
                <a:ea typeface="Didact Gothic"/>
                <a:cs typeface="Didact Gothic"/>
                <a:sym typeface="Didact Gothic"/>
              </a:rPr>
              <a:t>Si por ejemplo queremos que en las pantallas extra pequeñas (xs) el color de fondo que aplica la clase .</a:t>
            </a:r>
            <a:r>
              <a:rPr b="0" i="1" lang="es-419" sz="1800" u="none" cap="none" strike="noStrike">
                <a:solidFill>
                  <a:srgbClr val="000000"/>
                </a:solidFill>
                <a:latin typeface="Didact Gothic"/>
                <a:ea typeface="Didact Gothic"/>
                <a:cs typeface="Didact Gothic"/>
                <a:sym typeface="Didact Gothic"/>
              </a:rPr>
              <a:t>miestilo</a:t>
            </a:r>
            <a:r>
              <a:rPr b="0" i="0" lang="es-419" sz="1800" u="none" cap="none" strike="noStrike">
                <a:solidFill>
                  <a:srgbClr val="000000"/>
                </a:solidFill>
                <a:latin typeface="Didact Gothic"/>
                <a:ea typeface="Didact Gothic"/>
                <a:cs typeface="Didact Gothic"/>
                <a:sym typeface="Didact Gothic"/>
              </a:rPr>
              <a:t> sea rojo y para el resto de tamaños sea verde, podríamos hacer:</a:t>
            </a:r>
            <a:endParaRPr b="0"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6"/>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8" name="Google Shape;408;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9" name="Google Shape;409;p56"/>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chemeClr val="dk1"/>
              </a:buClr>
              <a:buSzPts val="1100"/>
              <a:buFont typeface="Arial"/>
              <a:buNone/>
            </a:pPr>
            <a:r>
              <a:rPr b="0" i="0" lang="es-419" sz="4000" u="none" cap="none" strike="noStrike">
                <a:solidFill>
                  <a:schemeClr val="dk1"/>
                </a:solidFill>
                <a:latin typeface="Anton"/>
                <a:ea typeface="Anton"/>
                <a:cs typeface="Anton"/>
                <a:sym typeface="Anton"/>
              </a:rPr>
              <a:t>Ejemplo de Media Queries</a:t>
            </a:r>
            <a:endParaRPr b="0" i="0" sz="4000" u="none" cap="none" strike="noStrike">
              <a:solidFill>
                <a:schemeClr val="dk1"/>
              </a:solidFill>
              <a:latin typeface="Anton"/>
              <a:ea typeface="Anton"/>
              <a:cs typeface="Anton"/>
              <a:sym typeface="Anton"/>
            </a:endParaRPr>
          </a:p>
        </p:txBody>
      </p:sp>
      <p:sp>
        <p:nvSpPr>
          <p:cNvPr id="410" name="Google Shape;410;p56"/>
          <p:cNvSpPr txBox="1"/>
          <p:nvPr/>
        </p:nvSpPr>
        <p:spPr>
          <a:xfrm>
            <a:off x="3302275" y="1980325"/>
            <a:ext cx="3369900" cy="30825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r>
              <a:rPr b="0" i="0" lang="es-419" sz="1400" u="none" cap="none" strike="noStrike">
                <a:solidFill>
                  <a:srgbClr val="FF0000"/>
                </a:solidFill>
                <a:latin typeface="Didact Gothic"/>
                <a:ea typeface="Didact Gothic"/>
                <a:cs typeface="Didact Gothic"/>
                <a:sym typeface="Didact Gothic"/>
              </a:rPr>
              <a:t>miestilo</a:t>
            </a:r>
            <a:r>
              <a:rPr b="0" i="0" lang="es-419" sz="1400" u="none" cap="none" strike="noStrike">
                <a:solidFill>
                  <a:srgbClr val="000000"/>
                </a:solidFill>
                <a:latin typeface="Didact Gothic"/>
                <a:ea typeface="Didact Gothic"/>
                <a:cs typeface="Didact Gothic"/>
                <a:sym typeface="Didact Gothic"/>
              </a:rPr>
              <a:t> {</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      </a:t>
            </a:r>
            <a:r>
              <a:rPr b="0" i="0" lang="es-419" sz="1400" u="none" cap="none" strike="noStrike">
                <a:solidFill>
                  <a:srgbClr val="FF0000"/>
                </a:solidFill>
                <a:latin typeface="Didact Gothic"/>
                <a:ea typeface="Didact Gothic"/>
                <a:cs typeface="Didact Gothic"/>
                <a:sym typeface="Didact Gothic"/>
              </a:rPr>
              <a:t>text-align</a:t>
            </a:r>
            <a:r>
              <a:rPr b="0" i="0" lang="es-419" sz="1400" u="none" cap="none" strike="noStrike">
                <a:solidFill>
                  <a:srgbClr val="000000"/>
                </a:solidFill>
                <a:latin typeface="Didact Gothic"/>
                <a:ea typeface="Didact Gothic"/>
                <a:cs typeface="Didact Gothic"/>
                <a:sym typeface="Didact Gothic"/>
              </a:rPr>
              <a:t>: </a:t>
            </a:r>
            <a:r>
              <a:rPr b="0" i="0" lang="es-419" sz="1400" u="none" cap="none" strike="noStrike">
                <a:solidFill>
                  <a:srgbClr val="0000FF"/>
                </a:solidFill>
                <a:latin typeface="Didact Gothic"/>
                <a:ea typeface="Didact Gothic"/>
                <a:cs typeface="Didact Gothic"/>
                <a:sym typeface="Didact Gothic"/>
              </a:rPr>
              <a:t>center</a:t>
            </a: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      font-size: 40px;</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@media </a:t>
            </a:r>
            <a:r>
              <a:rPr b="0" i="0" lang="es-419" sz="1400" u="none" cap="none" strike="noStrike">
                <a:solidFill>
                  <a:srgbClr val="000000"/>
                </a:solidFill>
                <a:latin typeface="Didact Gothic"/>
                <a:ea typeface="Didact Gothic"/>
                <a:cs typeface="Didact Gothic"/>
                <a:sym typeface="Didact Gothic"/>
              </a:rPr>
              <a:t>(min-width: 992px) {</a:t>
            </a:r>
            <a:endParaRPr b="0" i="0" sz="1400" u="none" cap="none" strike="noStrike">
              <a:solidFill>
                <a:srgbClr val="00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r>
              <a:rPr b="0" i="0" lang="es-419" sz="1400" u="none" cap="none" strike="noStrike">
                <a:solidFill>
                  <a:srgbClr val="FF0000"/>
                </a:solidFill>
                <a:latin typeface="Didact Gothic"/>
                <a:ea typeface="Didact Gothic"/>
                <a:cs typeface="Didact Gothic"/>
                <a:sym typeface="Didact Gothic"/>
              </a:rPr>
              <a:t>miestilo</a:t>
            </a:r>
            <a:r>
              <a:rPr b="0" i="0" lang="es-419" sz="1400" u="none" cap="none" strike="noStrike">
                <a:solidFill>
                  <a:srgbClr val="000000"/>
                </a:solidFill>
                <a:latin typeface="Didact Gothic"/>
                <a:ea typeface="Didact Gothic"/>
                <a:cs typeface="Didact Gothic"/>
                <a:sym typeface="Didact Gothic"/>
              </a:rPr>
              <a:t> {</a:t>
            </a:r>
            <a:endParaRPr b="0" i="0" sz="1400" u="none" cap="none" strike="noStrike">
              <a:solidFill>
                <a:srgbClr val="000000"/>
              </a:solidFill>
              <a:latin typeface="Didact Gothic"/>
              <a:ea typeface="Didact Gothic"/>
              <a:cs typeface="Didact Gothic"/>
              <a:sym typeface="Didact Gothic"/>
            </a:endParaRPr>
          </a:p>
          <a:p>
            <a:pPr indent="45720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text-align: </a:t>
            </a:r>
            <a:r>
              <a:rPr b="0" i="0" lang="es-419" sz="1400" u="none" cap="none" strike="noStrike">
                <a:solidFill>
                  <a:srgbClr val="0000FF"/>
                </a:solidFill>
                <a:latin typeface="Didact Gothic"/>
                <a:ea typeface="Didact Gothic"/>
                <a:cs typeface="Didact Gothic"/>
                <a:sym typeface="Didact Gothic"/>
              </a:rPr>
              <a:t>left</a:t>
            </a:r>
            <a:r>
              <a:rPr b="0" i="0" lang="es-419" sz="1400" u="none" cap="none" strike="noStrike">
                <a:solidFill>
                  <a:srgbClr val="FF0000"/>
                </a:solidFill>
                <a:latin typeface="Didact Gothic"/>
                <a:ea typeface="Didact Gothic"/>
                <a:cs typeface="Didact Gothic"/>
                <a:sym typeface="Didact Gothic"/>
              </a:rPr>
              <a:t>;</a:t>
            </a:r>
            <a:endParaRPr b="0" i="0" sz="1400" u="none" cap="none" strike="noStrike">
              <a:solidFill>
                <a:srgbClr val="FF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Didact Gothic"/>
                <a:ea typeface="Didact Gothic"/>
                <a:cs typeface="Didact Gothic"/>
                <a:sym typeface="Didact Gothic"/>
              </a:rPr>
              <a:t>                       font-size: 10px;</a:t>
            </a:r>
            <a:endParaRPr b="0" i="0" sz="1400" u="none" cap="none" strike="noStrike">
              <a:solidFill>
                <a:srgbClr val="FF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t/>
            </a:r>
            <a:endParaRPr b="0" i="0" sz="1400" u="none" cap="none" strike="noStrike">
              <a:solidFill>
                <a:srgbClr val="000000"/>
              </a:solidFill>
              <a:latin typeface="Didact Gothic"/>
              <a:ea typeface="Didact Gothic"/>
              <a:cs typeface="Didact Gothic"/>
              <a:sym typeface="Didact Gothic"/>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411" name="Google Shape;411;p56"/>
          <p:cNvSpPr txBox="1"/>
          <p:nvPr/>
        </p:nvSpPr>
        <p:spPr>
          <a:xfrm>
            <a:off x="726000" y="1259350"/>
            <a:ext cx="8028300" cy="119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800"/>
              <a:buFont typeface="Arial"/>
              <a:buNone/>
            </a:pPr>
            <a:r>
              <a:rPr b="0" i="0" lang="es-419" sz="1800" u="none" cap="none" strike="noStrike">
                <a:solidFill>
                  <a:srgbClr val="000000"/>
                </a:solidFill>
                <a:latin typeface="Didact Gothic"/>
                <a:ea typeface="Didact Gothic"/>
                <a:cs typeface="Didact Gothic"/>
                <a:sym typeface="Didact Gothic"/>
              </a:rPr>
              <a:t>O si por ejemplo queremos variar la alineación del texto que se aplica en una clase a partir de las pantallas tipo escritorio:</a:t>
            </a:r>
            <a:endParaRPr b="0"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7"/>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7" name="Google Shape;417;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8" name="Google Shape;418;p57"/>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chemeClr val="dk1"/>
              </a:buClr>
              <a:buSzPts val="1100"/>
              <a:buFont typeface="Arial"/>
              <a:buNone/>
            </a:pPr>
            <a:r>
              <a:rPr b="0" i="0" lang="es-419" sz="4000" u="none" cap="none" strike="noStrike">
                <a:solidFill>
                  <a:schemeClr val="dk1"/>
                </a:solidFill>
                <a:latin typeface="Anton"/>
                <a:ea typeface="Anton"/>
                <a:cs typeface="Anton"/>
                <a:sym typeface="Anton"/>
              </a:rPr>
              <a:t>Ejemplo de Media Queries</a:t>
            </a:r>
            <a:endParaRPr b="0" i="0" sz="4000" u="none" cap="none" strike="noStrike">
              <a:solidFill>
                <a:schemeClr val="dk1"/>
              </a:solidFill>
              <a:latin typeface="Anton"/>
              <a:ea typeface="Anton"/>
              <a:cs typeface="Anton"/>
              <a:sym typeface="Anton"/>
            </a:endParaRPr>
          </a:p>
        </p:txBody>
      </p:sp>
      <p:sp>
        <p:nvSpPr>
          <p:cNvPr id="419" name="Google Shape;419;p57"/>
          <p:cNvSpPr txBox="1"/>
          <p:nvPr/>
        </p:nvSpPr>
        <p:spPr>
          <a:xfrm>
            <a:off x="1587775" y="2249725"/>
            <a:ext cx="3369900" cy="25698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@media </a:t>
            </a:r>
            <a:r>
              <a:rPr b="0" i="0" lang="es-419" sz="1400" u="none" cap="none" strike="noStrike">
                <a:solidFill>
                  <a:srgbClr val="000000"/>
                </a:solidFill>
                <a:latin typeface="Didact Gothic"/>
                <a:ea typeface="Didact Gothic"/>
                <a:cs typeface="Didact Gothic"/>
                <a:sym typeface="Didact Gothic"/>
              </a:rPr>
              <a:t>(min-width: 600px) {</a:t>
            </a:r>
            <a:endParaRPr b="0" i="0" sz="1400" u="none" cap="none" strike="noStrike">
              <a:solidFill>
                <a:srgbClr val="00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div.example</a:t>
            </a:r>
            <a:r>
              <a:rPr b="0" i="0" lang="es-419" sz="1400" u="none" cap="none" strike="noStrike">
                <a:solidFill>
                  <a:srgbClr val="000000"/>
                </a:solidFill>
                <a:latin typeface="Didact Gothic"/>
                <a:ea typeface="Didact Gothic"/>
                <a:cs typeface="Didact Gothic"/>
                <a:sym typeface="Didact Gothic"/>
              </a:rPr>
              <a:t> {</a:t>
            </a:r>
            <a:endParaRPr b="0" i="0" sz="1400" u="none" cap="none" strike="noStrike">
              <a:solidFill>
                <a:srgbClr val="000000"/>
              </a:solidFill>
              <a:latin typeface="Didact Gothic"/>
              <a:ea typeface="Didact Gothic"/>
              <a:cs typeface="Didact Gothic"/>
              <a:sym typeface="Didact Gothic"/>
            </a:endParaRPr>
          </a:p>
          <a:p>
            <a:pPr indent="45720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font-size: </a:t>
            </a:r>
            <a:r>
              <a:rPr b="0" i="0" lang="es-419" sz="1400" u="none" cap="none" strike="noStrike">
                <a:solidFill>
                  <a:srgbClr val="0000FF"/>
                </a:solidFill>
                <a:latin typeface="Didact Gothic"/>
                <a:ea typeface="Didact Gothic"/>
                <a:cs typeface="Didact Gothic"/>
                <a:sym typeface="Didact Gothic"/>
              </a:rPr>
              <a:t>80px</a:t>
            </a:r>
            <a:r>
              <a:rPr b="0" i="0" lang="es-419" sz="1400" u="none" cap="none" strike="noStrike">
                <a:solidFill>
                  <a:srgbClr val="FF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@media </a:t>
            </a:r>
            <a:r>
              <a:rPr b="0" i="0" lang="es-419" sz="1400" u="none" cap="none" strike="noStrike">
                <a:solidFill>
                  <a:schemeClr val="dk1"/>
                </a:solidFill>
                <a:latin typeface="Didact Gothic"/>
                <a:ea typeface="Didact Gothic"/>
                <a:cs typeface="Didact Gothic"/>
                <a:sym typeface="Didact Gothic"/>
              </a:rPr>
              <a:t>(max-width: 600px) {</a:t>
            </a:r>
            <a:endParaRPr b="0" i="0" sz="1400" u="none" cap="none" strike="noStrike">
              <a:solidFill>
                <a:schemeClr val="dk1"/>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div.example</a:t>
            </a:r>
            <a:r>
              <a:rPr b="0" i="0" lang="es-419" sz="1400" u="none" cap="none" strike="noStrike">
                <a:solidFill>
                  <a:schemeClr val="dk1"/>
                </a:solidFill>
                <a:latin typeface="Didact Gothic"/>
                <a:ea typeface="Didact Gothic"/>
                <a:cs typeface="Didact Gothic"/>
                <a:sym typeface="Didact Gothic"/>
              </a:rPr>
              <a:t> {</a:t>
            </a:r>
            <a:endParaRPr b="0" i="0" sz="1400" u="none" cap="none" strike="noStrike">
              <a:solidFill>
                <a:schemeClr val="dk1"/>
              </a:solidFill>
              <a:latin typeface="Didact Gothic"/>
              <a:ea typeface="Didact Gothic"/>
              <a:cs typeface="Didact Gothic"/>
              <a:sym typeface="Didact Gothic"/>
            </a:endParaRPr>
          </a:p>
          <a:p>
            <a:pPr indent="45720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font-size: </a:t>
            </a:r>
            <a:r>
              <a:rPr b="0" i="0" lang="es-419" sz="1400" u="none" cap="none" strike="noStrike">
                <a:solidFill>
                  <a:srgbClr val="0000FF"/>
                </a:solidFill>
                <a:latin typeface="Didact Gothic"/>
                <a:ea typeface="Didact Gothic"/>
                <a:cs typeface="Didact Gothic"/>
                <a:sym typeface="Didact Gothic"/>
              </a:rPr>
              <a:t>30px</a:t>
            </a:r>
            <a:r>
              <a:rPr b="0" i="0" lang="es-419" sz="1400" u="none" cap="none" strike="noStrike">
                <a:solidFill>
                  <a:srgbClr val="FF0000"/>
                </a:solidFill>
                <a:latin typeface="Didact Gothic"/>
                <a:ea typeface="Didact Gothic"/>
                <a:cs typeface="Didact Gothic"/>
                <a:sym typeface="Didact Gothic"/>
              </a:rPr>
              <a:t>;</a:t>
            </a:r>
            <a:endParaRPr b="0" i="0" sz="1400" u="none" cap="none" strike="noStrike">
              <a:solidFill>
                <a:schemeClr val="dk1"/>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p:txBody>
      </p:sp>
      <p:sp>
        <p:nvSpPr>
          <p:cNvPr id="420" name="Google Shape;420;p57"/>
          <p:cNvSpPr txBox="1"/>
          <p:nvPr/>
        </p:nvSpPr>
        <p:spPr>
          <a:xfrm>
            <a:off x="726000" y="1259350"/>
            <a:ext cx="6209100" cy="119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800"/>
              <a:buFont typeface="Arial"/>
              <a:buNone/>
            </a:pPr>
            <a:r>
              <a:rPr b="0" i="0" lang="es-419" sz="1800" u="none" cap="none" strike="noStrike">
                <a:solidFill>
                  <a:srgbClr val="000000"/>
                </a:solidFill>
                <a:latin typeface="Didact Gothic"/>
                <a:ea typeface="Didact Gothic"/>
                <a:cs typeface="Didact Gothic"/>
                <a:sym typeface="Didact Gothic"/>
              </a:rPr>
              <a:t>Podemos también modificar el cuerpo de texto si lo utilizamos en px para diferentes pantallas:</a:t>
            </a:r>
            <a:endParaRPr b="0" i="0" sz="1800" u="none" cap="none" strike="noStrike">
              <a:solidFill>
                <a:srgbClr val="000000"/>
              </a:solidFill>
              <a:latin typeface="Didact Gothic"/>
              <a:ea typeface="Didact Gothic"/>
              <a:cs typeface="Didact Gothic"/>
              <a:sym typeface="Didact Gothic"/>
            </a:endParaRPr>
          </a:p>
        </p:txBody>
      </p:sp>
      <p:sp>
        <p:nvSpPr>
          <p:cNvPr id="421" name="Google Shape;421;p57"/>
          <p:cNvSpPr txBox="1"/>
          <p:nvPr/>
        </p:nvSpPr>
        <p:spPr>
          <a:xfrm>
            <a:off x="5762125" y="2615800"/>
            <a:ext cx="2084400" cy="129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4000"/>
              </a:spcBef>
              <a:spcAft>
                <a:spcPts val="4000"/>
              </a:spcAft>
              <a:buClr>
                <a:srgbClr val="000000"/>
              </a:buClr>
              <a:buSzPts val="1700"/>
              <a:buFont typeface="Arial"/>
              <a:buNone/>
            </a:pPr>
            <a:r>
              <a:rPr b="1" i="0" lang="es-419" sz="1700" u="none" cap="none" strike="noStrike">
                <a:solidFill>
                  <a:schemeClr val="dk1"/>
                </a:solidFill>
                <a:highlight>
                  <a:srgbClr val="E0FF00"/>
                </a:highlight>
                <a:latin typeface="Didact Gothic"/>
                <a:ea typeface="Didact Gothic"/>
                <a:cs typeface="Didact Gothic"/>
                <a:sym typeface="Didact Gothic"/>
              </a:rPr>
              <a:t>Recordemos que esto no es necesario si utilizamos el font-size en “</a:t>
            </a:r>
            <a:r>
              <a:rPr b="1" lang="es-419" sz="1700">
                <a:solidFill>
                  <a:schemeClr val="dk1"/>
                </a:solidFill>
                <a:highlight>
                  <a:srgbClr val="E0FF00"/>
                </a:highlight>
                <a:latin typeface="Didact Gothic"/>
                <a:ea typeface="Didact Gothic"/>
                <a:cs typeface="Didact Gothic"/>
                <a:sym typeface="Didact Gothic"/>
              </a:rPr>
              <a:t>r</a:t>
            </a:r>
            <a:r>
              <a:rPr b="1" i="0" lang="es-419" sz="1700" u="none" cap="none" strike="noStrike">
                <a:solidFill>
                  <a:schemeClr val="dk1"/>
                </a:solidFill>
                <a:highlight>
                  <a:srgbClr val="E0FF00"/>
                </a:highlight>
                <a:latin typeface="Didact Gothic"/>
                <a:ea typeface="Didact Gothic"/>
                <a:cs typeface="Didact Gothic"/>
                <a:sym typeface="Didact Gothic"/>
              </a:rPr>
              <a:t>em”</a:t>
            </a:r>
            <a:endParaRPr b="1" i="0" sz="11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8" name="Google Shape;428;p58"/>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chemeClr val="dk1"/>
              </a:buClr>
              <a:buSzPts val="1100"/>
              <a:buFont typeface="Arial"/>
              <a:buNone/>
            </a:pPr>
            <a:r>
              <a:rPr b="0" i="0" lang="es-419" sz="4000" u="none" cap="none" strike="noStrike">
                <a:solidFill>
                  <a:schemeClr val="dk1"/>
                </a:solidFill>
                <a:latin typeface="Anton"/>
                <a:ea typeface="Anton"/>
                <a:cs typeface="Anton"/>
                <a:sym typeface="Anton"/>
              </a:rPr>
              <a:t>Operador “and” “Y”</a:t>
            </a:r>
            <a:endParaRPr b="0" i="0" sz="4000" u="none" cap="none" strike="noStrike">
              <a:solidFill>
                <a:schemeClr val="dk1"/>
              </a:solidFill>
              <a:latin typeface="Anton"/>
              <a:ea typeface="Anton"/>
              <a:cs typeface="Anton"/>
              <a:sym typeface="Anton"/>
            </a:endParaRPr>
          </a:p>
        </p:txBody>
      </p:sp>
      <p:sp>
        <p:nvSpPr>
          <p:cNvPr id="429" name="Google Shape;429;p58"/>
          <p:cNvSpPr txBox="1"/>
          <p:nvPr/>
        </p:nvSpPr>
        <p:spPr>
          <a:xfrm>
            <a:off x="726000" y="1259350"/>
            <a:ext cx="8028300" cy="119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800"/>
              <a:buFont typeface="Arial"/>
              <a:buNone/>
            </a:pPr>
            <a:r>
              <a:rPr b="0" i="0" lang="es-419" sz="1800" u="none" cap="none" strike="noStrike">
                <a:solidFill>
                  <a:srgbClr val="000000"/>
                </a:solidFill>
                <a:latin typeface="Didact Gothic"/>
                <a:ea typeface="Didact Gothic"/>
                <a:cs typeface="Didact Gothic"/>
                <a:sym typeface="Didact Gothic"/>
              </a:rPr>
              <a:t>Podemos sumar diferentes indicaciones con las Media Queries, se utilizan con el operador “and”. En este caso el estilo que definimos se reproducirá en pantallas que van de 400px a 700px:</a:t>
            </a:r>
            <a:endParaRPr b="0" i="0" sz="1800" u="none" cap="none" strike="noStrike">
              <a:solidFill>
                <a:srgbClr val="000000"/>
              </a:solidFill>
              <a:latin typeface="Didact Gothic"/>
              <a:ea typeface="Didact Gothic"/>
              <a:cs typeface="Didact Gothic"/>
              <a:sym typeface="Didact Gothic"/>
            </a:endParaRPr>
          </a:p>
        </p:txBody>
      </p:sp>
      <p:sp>
        <p:nvSpPr>
          <p:cNvPr id="430" name="Google Shape;430;p58"/>
          <p:cNvSpPr txBox="1"/>
          <p:nvPr/>
        </p:nvSpPr>
        <p:spPr>
          <a:xfrm>
            <a:off x="2814875" y="2615800"/>
            <a:ext cx="3369900" cy="18018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@media </a:t>
            </a:r>
            <a:r>
              <a:rPr b="0" i="0" lang="es-419" sz="1400" u="none" cap="none" strike="noStrike">
                <a:solidFill>
                  <a:srgbClr val="000000"/>
                </a:solidFill>
                <a:latin typeface="Didact Gothic"/>
                <a:ea typeface="Didact Gothic"/>
                <a:cs typeface="Didact Gothic"/>
                <a:sym typeface="Didact Gothic"/>
              </a:rPr>
              <a:t>(min-width: 768px) and </a:t>
            </a:r>
            <a:r>
              <a:rPr b="0" i="0" lang="es-419" sz="1400" u="none" cap="none" strike="noStrike">
                <a:solidFill>
                  <a:schemeClr val="dk1"/>
                </a:solidFill>
                <a:latin typeface="Didact Gothic"/>
                <a:ea typeface="Didact Gothic"/>
                <a:cs typeface="Didact Gothic"/>
                <a:sym typeface="Didact Gothic"/>
              </a:rPr>
              <a:t>(max-width: 1024px) </a:t>
            </a: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r>
              <a:rPr b="0" i="0" lang="es-419" sz="1400" u="none" cap="none" strike="noStrike">
                <a:solidFill>
                  <a:srgbClr val="FF0000"/>
                </a:solidFill>
                <a:latin typeface="Didact Gothic"/>
                <a:ea typeface="Didact Gothic"/>
                <a:cs typeface="Didact Gothic"/>
                <a:sym typeface="Didact Gothic"/>
              </a:rPr>
              <a:t>miestilo</a:t>
            </a:r>
            <a:r>
              <a:rPr b="0" i="0" lang="es-419" sz="1400" u="none" cap="none" strike="noStrike">
                <a:solidFill>
                  <a:srgbClr val="000000"/>
                </a:solidFill>
                <a:latin typeface="Didact Gothic"/>
                <a:ea typeface="Didact Gothic"/>
                <a:cs typeface="Didact Gothic"/>
                <a:sym typeface="Didact Gothic"/>
              </a:rPr>
              <a:t> {</a:t>
            </a:r>
            <a:endParaRPr b="0" i="0" sz="1400" u="none" cap="none" strike="noStrike">
              <a:solidFill>
                <a:srgbClr val="000000"/>
              </a:solidFill>
              <a:latin typeface="Didact Gothic"/>
              <a:ea typeface="Didact Gothic"/>
              <a:cs typeface="Didact Gothic"/>
              <a:sym typeface="Didact Gothic"/>
            </a:endParaRPr>
          </a:p>
          <a:p>
            <a:pPr indent="45720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text-align: </a:t>
            </a:r>
            <a:r>
              <a:rPr b="0" i="0" lang="es-419" sz="1400" u="none" cap="none" strike="noStrike">
                <a:solidFill>
                  <a:srgbClr val="0000FF"/>
                </a:solidFill>
                <a:latin typeface="Didact Gothic"/>
                <a:ea typeface="Didact Gothic"/>
                <a:cs typeface="Didact Gothic"/>
                <a:sym typeface="Didact Gothic"/>
              </a:rPr>
              <a:t>left</a:t>
            </a:r>
            <a:r>
              <a:rPr b="0" i="0" lang="es-419" sz="1400" u="none" cap="none" strike="noStrike">
                <a:solidFill>
                  <a:srgbClr val="FF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9"/>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7" name="Google Shape;437;p59"/>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chemeClr val="dk1"/>
              </a:buClr>
              <a:buSzPts val="1100"/>
              <a:buFont typeface="Arial"/>
              <a:buNone/>
            </a:pPr>
            <a:r>
              <a:rPr b="0" i="0" lang="es-419" sz="4000" u="none" cap="none" strike="noStrike">
                <a:solidFill>
                  <a:schemeClr val="dk1"/>
                </a:solidFill>
                <a:latin typeface="Anton"/>
                <a:ea typeface="Anton"/>
                <a:cs typeface="Anton"/>
                <a:sym typeface="Anton"/>
              </a:rPr>
              <a:t>Orientación</a:t>
            </a:r>
            <a:endParaRPr b="0" i="0" sz="4000" u="none" cap="none" strike="noStrike">
              <a:solidFill>
                <a:schemeClr val="dk1"/>
              </a:solidFill>
              <a:latin typeface="Anton"/>
              <a:ea typeface="Anton"/>
              <a:cs typeface="Anton"/>
              <a:sym typeface="Anton"/>
            </a:endParaRPr>
          </a:p>
        </p:txBody>
      </p:sp>
      <p:sp>
        <p:nvSpPr>
          <p:cNvPr id="438" name="Google Shape;438;p59"/>
          <p:cNvSpPr txBox="1"/>
          <p:nvPr/>
        </p:nvSpPr>
        <p:spPr>
          <a:xfrm>
            <a:off x="2814875" y="2615800"/>
            <a:ext cx="3369900" cy="18018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@media </a:t>
            </a:r>
            <a:r>
              <a:rPr b="0" i="0" lang="es-419" sz="1400" u="none" cap="none" strike="noStrike">
                <a:solidFill>
                  <a:srgbClr val="000000"/>
                </a:solidFill>
                <a:latin typeface="Didact Gothic"/>
                <a:ea typeface="Didact Gothic"/>
                <a:cs typeface="Didact Gothic"/>
                <a:sym typeface="Didact Gothic"/>
              </a:rPr>
              <a:t>(min-width: 700px) and (orientation: landscape) {</a:t>
            </a:r>
            <a:endParaRPr b="0" i="0" sz="1400" u="none" cap="none" strike="noStrike">
              <a:solidFill>
                <a:srgbClr val="00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r>
              <a:rPr b="0" i="0" lang="es-419" sz="1400" u="none" cap="none" strike="noStrike">
                <a:solidFill>
                  <a:srgbClr val="FF0000"/>
                </a:solidFill>
                <a:latin typeface="Didact Gothic"/>
                <a:ea typeface="Didact Gothic"/>
                <a:cs typeface="Didact Gothic"/>
                <a:sym typeface="Didact Gothic"/>
              </a:rPr>
              <a:t>miestilo</a:t>
            </a:r>
            <a:r>
              <a:rPr b="0" i="0" lang="es-419" sz="1400" u="none" cap="none" strike="noStrike">
                <a:solidFill>
                  <a:srgbClr val="000000"/>
                </a:solidFill>
                <a:latin typeface="Didact Gothic"/>
                <a:ea typeface="Didact Gothic"/>
                <a:cs typeface="Didact Gothic"/>
                <a:sym typeface="Didact Gothic"/>
              </a:rPr>
              <a:t> {</a:t>
            </a:r>
            <a:endParaRPr b="0" i="0" sz="1400" u="none" cap="none" strike="noStrike">
              <a:solidFill>
                <a:srgbClr val="000000"/>
              </a:solidFill>
              <a:latin typeface="Didact Gothic"/>
              <a:ea typeface="Didact Gothic"/>
              <a:cs typeface="Didact Gothic"/>
              <a:sym typeface="Didact Gothic"/>
            </a:endParaRPr>
          </a:p>
          <a:p>
            <a:pPr indent="45720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FF0000"/>
                </a:solidFill>
                <a:latin typeface="Didact Gothic"/>
                <a:ea typeface="Didact Gothic"/>
                <a:cs typeface="Didact Gothic"/>
                <a:sym typeface="Didact Gothic"/>
              </a:rPr>
              <a:t>text-align: </a:t>
            </a:r>
            <a:r>
              <a:rPr b="0" i="0" lang="es-419" sz="1400" u="none" cap="none" strike="noStrike">
                <a:solidFill>
                  <a:srgbClr val="0000FF"/>
                </a:solidFill>
                <a:latin typeface="Didact Gothic"/>
                <a:ea typeface="Didact Gothic"/>
                <a:cs typeface="Didact Gothic"/>
                <a:sym typeface="Didact Gothic"/>
              </a:rPr>
              <a:t>left</a:t>
            </a:r>
            <a:r>
              <a:rPr b="0" i="0" lang="es-419" sz="1400" u="none" cap="none" strike="noStrike">
                <a:solidFill>
                  <a:srgbClr val="FF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a:p>
            <a:pPr indent="0" lvl="0" marL="45720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Didact Gothic"/>
                <a:ea typeface="Didact Gothic"/>
                <a:cs typeface="Didact Gothic"/>
                <a:sym typeface="Didact Gothic"/>
              </a:rPr>
              <a:t>}</a:t>
            </a:r>
            <a:endParaRPr b="0" i="0" sz="1400" u="none" cap="none" strike="noStrike">
              <a:solidFill>
                <a:srgbClr val="000000"/>
              </a:solidFill>
              <a:latin typeface="Didact Gothic"/>
              <a:ea typeface="Didact Gothic"/>
              <a:cs typeface="Didact Gothic"/>
              <a:sym typeface="Didact Gothic"/>
            </a:endParaRPr>
          </a:p>
        </p:txBody>
      </p:sp>
      <p:sp>
        <p:nvSpPr>
          <p:cNvPr id="439" name="Google Shape;439;p59"/>
          <p:cNvSpPr txBox="1"/>
          <p:nvPr/>
        </p:nvSpPr>
        <p:spPr>
          <a:xfrm>
            <a:off x="726000" y="1259350"/>
            <a:ext cx="8028300" cy="119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800"/>
              <a:buFont typeface="Arial"/>
              <a:buNone/>
            </a:pPr>
            <a:r>
              <a:rPr b="0" i="0" lang="es-419" sz="1800" u="none" cap="none" strike="noStrike">
                <a:solidFill>
                  <a:srgbClr val="000000"/>
                </a:solidFill>
                <a:latin typeface="Didact Gothic"/>
                <a:ea typeface="Didact Gothic"/>
                <a:cs typeface="Didact Gothic"/>
                <a:sym typeface="Didact Gothic"/>
              </a:rPr>
              <a:t>En este caso solo se reproducirá el estilo si la ventana tiene un ancho de de 700px o más y la pantalla esta en formato horizontal. </a:t>
            </a:r>
            <a:endParaRPr b="0"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0"/>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5" name="Google Shape;445;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6" name="Google Shape;446;p60"/>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chemeClr val="dk1"/>
              </a:buClr>
              <a:buSzPts val="1100"/>
              <a:buFont typeface="Arial"/>
              <a:buNone/>
            </a:pPr>
            <a:r>
              <a:rPr b="0" i="0" lang="es-419" sz="4000" u="none" cap="none" strike="noStrike">
                <a:solidFill>
                  <a:schemeClr val="dk1"/>
                </a:solidFill>
                <a:latin typeface="Anton"/>
                <a:ea typeface="Anton"/>
                <a:cs typeface="Anton"/>
                <a:sym typeface="Anton"/>
              </a:rPr>
              <a:t>Ejemplo de Media Queries</a:t>
            </a:r>
            <a:endParaRPr b="0" i="0" sz="4000" u="none" cap="none" strike="noStrike">
              <a:solidFill>
                <a:schemeClr val="dk1"/>
              </a:solidFill>
              <a:latin typeface="Anton"/>
              <a:ea typeface="Anton"/>
              <a:cs typeface="Anton"/>
              <a:sym typeface="Anton"/>
            </a:endParaRPr>
          </a:p>
        </p:txBody>
      </p:sp>
      <p:sp>
        <p:nvSpPr>
          <p:cNvPr id="447" name="Google Shape;447;p60"/>
          <p:cNvSpPr txBox="1"/>
          <p:nvPr/>
        </p:nvSpPr>
        <p:spPr>
          <a:xfrm>
            <a:off x="1151025" y="1259350"/>
            <a:ext cx="2968500" cy="174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700"/>
              <a:buFont typeface="Arial"/>
              <a:buNone/>
            </a:pPr>
            <a:r>
              <a:rPr b="0" i="0" lang="es-419" sz="1700" u="none" cap="none" strike="noStrike">
                <a:solidFill>
                  <a:srgbClr val="000000"/>
                </a:solidFill>
                <a:latin typeface="Didact Gothic"/>
                <a:ea typeface="Didact Gothic"/>
                <a:cs typeface="Didact Gothic"/>
                <a:sym typeface="Didact Gothic"/>
              </a:rPr>
              <a:t>Modificación de menú de posición horizontal en pantallas grandes a vertical en pantallas chicas</a:t>
            </a:r>
            <a:endParaRPr b="0" i="0" sz="1700" u="none" cap="none" strike="noStrike">
              <a:solidFill>
                <a:srgbClr val="000000"/>
              </a:solidFill>
              <a:latin typeface="Didact Gothic"/>
              <a:ea typeface="Didact Gothic"/>
              <a:cs typeface="Didact Gothic"/>
              <a:sym typeface="Didact Gothic"/>
            </a:endParaRPr>
          </a:p>
        </p:txBody>
      </p:sp>
      <p:graphicFrame>
        <p:nvGraphicFramePr>
          <p:cNvPr id="448" name="Google Shape;448;p60"/>
          <p:cNvGraphicFramePr/>
          <p:nvPr/>
        </p:nvGraphicFramePr>
        <p:xfrm>
          <a:off x="1342013" y="3372625"/>
          <a:ext cx="3000000" cy="3000000"/>
        </p:xfrm>
        <a:graphic>
          <a:graphicData uri="http://schemas.openxmlformats.org/drawingml/2006/table">
            <a:tbl>
              <a:tblPr>
                <a:noFill/>
                <a:tableStyleId>{CF7ADEB7-F1D9-4CB3-A99D-F439AAB9F1A8}</a:tableStyleId>
              </a:tblPr>
              <a:tblGrid>
                <a:gridCol w="2777600"/>
              </a:tblGrid>
              <a:tr h="1344050">
                <a:tc>
                  <a:txBody>
                    <a:bodyPr/>
                    <a:lstStyle/>
                    <a:p>
                      <a:pPr indent="0" lvl="0" marL="0" marR="0" rtl="0" algn="l">
                        <a:lnSpc>
                          <a:spcPct val="100000"/>
                        </a:lnSpc>
                        <a:spcBef>
                          <a:spcPts val="0"/>
                        </a:spcBef>
                        <a:spcAft>
                          <a:spcPts val="0"/>
                        </a:spcAft>
                        <a:buClr>
                          <a:srgbClr val="000000"/>
                        </a:buClr>
                        <a:buSzPts val="1400"/>
                        <a:buFont typeface="Arial"/>
                        <a:buNone/>
                      </a:pPr>
                      <a:r>
                        <a:rPr lang="es-419" sz="1400" u="none" cap="none" strike="noStrike">
                          <a:solidFill>
                            <a:srgbClr val="D9D9D9"/>
                          </a:solidFill>
                          <a:latin typeface="Consolas"/>
                          <a:ea typeface="Consolas"/>
                          <a:cs typeface="Consolas"/>
                          <a:sym typeface="Consolas"/>
                        </a:rPr>
                        <a:t>&lt;</a:t>
                      </a:r>
                      <a:r>
                        <a:rPr lang="es-419" sz="1400" u="none" cap="none" strike="noStrike">
                          <a:solidFill>
                            <a:srgbClr val="E06666"/>
                          </a:solidFill>
                          <a:latin typeface="Consolas"/>
                          <a:ea typeface="Consolas"/>
                          <a:cs typeface="Consolas"/>
                          <a:sym typeface="Consolas"/>
                        </a:rPr>
                        <a:t>div </a:t>
                      </a:r>
                      <a:r>
                        <a:rPr lang="es-419" sz="1400" u="none" cap="none" strike="noStrike">
                          <a:solidFill>
                            <a:srgbClr val="FF9900"/>
                          </a:solidFill>
                          <a:latin typeface="Consolas"/>
                          <a:ea typeface="Consolas"/>
                          <a:cs typeface="Consolas"/>
                          <a:sym typeface="Consolas"/>
                        </a:rPr>
                        <a:t>class</a:t>
                      </a:r>
                      <a:r>
                        <a:rPr lang="es-419" sz="1400" u="none" cap="none" strike="noStrike">
                          <a:solidFill>
                            <a:srgbClr val="93C47D"/>
                          </a:solidFill>
                          <a:latin typeface="Consolas"/>
                          <a:ea typeface="Consolas"/>
                          <a:cs typeface="Consolas"/>
                          <a:sym typeface="Consolas"/>
                        </a:rPr>
                        <a:t>=</a:t>
                      </a:r>
                      <a:r>
                        <a:rPr lang="es-419" sz="1400" u="none" cap="none" strike="noStrike">
                          <a:solidFill>
                            <a:srgbClr val="93C47D"/>
                          </a:solidFill>
                          <a:latin typeface="Consolas"/>
                          <a:ea typeface="Consolas"/>
                          <a:cs typeface="Consolas"/>
                          <a:sym typeface="Consolas"/>
                        </a:rPr>
                        <a:t>“</a:t>
                      </a:r>
                      <a:r>
                        <a:rPr lang="es-419" sz="1400" u="none" cap="none" strike="noStrike">
                          <a:solidFill>
                            <a:srgbClr val="93C47D"/>
                          </a:solidFill>
                          <a:latin typeface="Consolas"/>
                          <a:ea typeface="Consolas"/>
                          <a:cs typeface="Consolas"/>
                          <a:sym typeface="Consolas"/>
                        </a:rPr>
                        <a:t>topnav”</a:t>
                      </a:r>
                      <a:r>
                        <a:rPr lang="es-419"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419" sz="1400" u="none" cap="none" strike="noStrike">
                          <a:solidFill>
                            <a:srgbClr val="D9D9D9"/>
                          </a:solidFill>
                          <a:latin typeface="Consolas"/>
                          <a:ea typeface="Consolas"/>
                          <a:cs typeface="Consolas"/>
                          <a:sym typeface="Consolas"/>
                        </a:rPr>
                        <a:t>  &lt;</a:t>
                      </a:r>
                      <a:r>
                        <a:rPr lang="es-419" sz="1400" u="none" cap="none" strike="noStrike">
                          <a:solidFill>
                            <a:srgbClr val="E06666"/>
                          </a:solidFill>
                          <a:latin typeface="Consolas"/>
                          <a:ea typeface="Consolas"/>
                          <a:cs typeface="Consolas"/>
                          <a:sym typeface="Consolas"/>
                        </a:rPr>
                        <a:t>a</a:t>
                      </a:r>
                      <a:r>
                        <a:rPr lang="es-419" sz="1400" u="none" cap="none" strike="noStrike">
                          <a:solidFill>
                            <a:srgbClr val="D9D9D9"/>
                          </a:solidFill>
                          <a:latin typeface="Consolas"/>
                          <a:ea typeface="Consolas"/>
                          <a:cs typeface="Consolas"/>
                          <a:sym typeface="Consolas"/>
                        </a:rPr>
                        <a:t> </a:t>
                      </a:r>
                      <a:r>
                        <a:rPr lang="es-419" sz="1400" u="none" cap="none" strike="noStrike">
                          <a:solidFill>
                            <a:srgbClr val="FF9900"/>
                          </a:solidFill>
                          <a:latin typeface="Consolas"/>
                          <a:ea typeface="Consolas"/>
                          <a:cs typeface="Consolas"/>
                          <a:sym typeface="Consolas"/>
                        </a:rPr>
                        <a:t>href</a:t>
                      </a:r>
                      <a:r>
                        <a:rPr lang="es-419" sz="1400" u="none" cap="none" strike="noStrike">
                          <a:solidFill>
                            <a:srgbClr val="D9D9D9"/>
                          </a:solidFill>
                          <a:latin typeface="Consolas"/>
                          <a:ea typeface="Consolas"/>
                          <a:cs typeface="Consolas"/>
                          <a:sym typeface="Consolas"/>
                        </a:rPr>
                        <a:t>="#"&gt;Home&lt;/</a:t>
                      </a:r>
                      <a:r>
                        <a:rPr lang="es-419" sz="1400" u="none" cap="none" strike="noStrike">
                          <a:solidFill>
                            <a:srgbClr val="E06666"/>
                          </a:solidFill>
                          <a:latin typeface="Consolas"/>
                          <a:ea typeface="Consolas"/>
                          <a:cs typeface="Consolas"/>
                          <a:sym typeface="Consolas"/>
                        </a:rPr>
                        <a:t>a</a:t>
                      </a:r>
                      <a:r>
                        <a:rPr lang="es-419"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419" sz="1400" u="none" cap="none" strike="noStrike">
                          <a:solidFill>
                            <a:srgbClr val="D9D9D9"/>
                          </a:solidFill>
                          <a:latin typeface="Consolas"/>
                          <a:ea typeface="Consolas"/>
                          <a:cs typeface="Consolas"/>
                          <a:sym typeface="Consolas"/>
                        </a:rPr>
                        <a:t>  &lt;</a:t>
                      </a:r>
                      <a:r>
                        <a:rPr lang="es-419" sz="1400" u="none" cap="none" strike="noStrike">
                          <a:solidFill>
                            <a:srgbClr val="E06666"/>
                          </a:solidFill>
                          <a:latin typeface="Consolas"/>
                          <a:ea typeface="Consolas"/>
                          <a:cs typeface="Consolas"/>
                          <a:sym typeface="Consolas"/>
                        </a:rPr>
                        <a:t>a</a:t>
                      </a:r>
                      <a:r>
                        <a:rPr lang="es-419" sz="1400" u="none" cap="none" strike="noStrike">
                          <a:solidFill>
                            <a:srgbClr val="D9D9D9"/>
                          </a:solidFill>
                          <a:latin typeface="Consolas"/>
                          <a:ea typeface="Consolas"/>
                          <a:cs typeface="Consolas"/>
                          <a:sym typeface="Consolas"/>
                        </a:rPr>
                        <a:t> </a:t>
                      </a:r>
                      <a:r>
                        <a:rPr lang="es-419" sz="1400" u="none" cap="none" strike="noStrike">
                          <a:solidFill>
                            <a:srgbClr val="FF9900"/>
                          </a:solidFill>
                          <a:latin typeface="Consolas"/>
                          <a:ea typeface="Consolas"/>
                          <a:cs typeface="Consolas"/>
                          <a:sym typeface="Consolas"/>
                        </a:rPr>
                        <a:t>href</a:t>
                      </a:r>
                      <a:r>
                        <a:rPr lang="es-419" sz="1400" u="none" cap="none" strike="noStrike">
                          <a:solidFill>
                            <a:srgbClr val="D9D9D9"/>
                          </a:solidFill>
                          <a:latin typeface="Consolas"/>
                          <a:ea typeface="Consolas"/>
                          <a:cs typeface="Consolas"/>
                          <a:sym typeface="Consolas"/>
                        </a:rPr>
                        <a:t>="#"&gt;Nosotros&lt;/</a:t>
                      </a:r>
                      <a:r>
                        <a:rPr lang="es-419" sz="1400" u="none" cap="none" strike="noStrike">
                          <a:solidFill>
                            <a:srgbClr val="E06666"/>
                          </a:solidFill>
                          <a:latin typeface="Consolas"/>
                          <a:ea typeface="Consolas"/>
                          <a:cs typeface="Consolas"/>
                          <a:sym typeface="Consolas"/>
                        </a:rPr>
                        <a:t>a</a:t>
                      </a:r>
                      <a:r>
                        <a:rPr lang="es-419"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419" sz="1400" u="none" cap="none" strike="noStrike">
                          <a:solidFill>
                            <a:srgbClr val="D9D9D9"/>
                          </a:solidFill>
                          <a:latin typeface="Consolas"/>
                          <a:ea typeface="Consolas"/>
                          <a:cs typeface="Consolas"/>
                          <a:sym typeface="Consolas"/>
                        </a:rPr>
                        <a:t>  &lt;</a:t>
                      </a:r>
                      <a:r>
                        <a:rPr lang="es-419" sz="1400" u="none" cap="none" strike="noStrike">
                          <a:solidFill>
                            <a:srgbClr val="E06666"/>
                          </a:solidFill>
                          <a:latin typeface="Consolas"/>
                          <a:ea typeface="Consolas"/>
                          <a:cs typeface="Consolas"/>
                          <a:sym typeface="Consolas"/>
                        </a:rPr>
                        <a:t>a</a:t>
                      </a:r>
                      <a:r>
                        <a:rPr lang="es-419" sz="1400" u="none" cap="none" strike="noStrike">
                          <a:solidFill>
                            <a:srgbClr val="D9D9D9"/>
                          </a:solidFill>
                          <a:latin typeface="Consolas"/>
                          <a:ea typeface="Consolas"/>
                          <a:cs typeface="Consolas"/>
                          <a:sym typeface="Consolas"/>
                        </a:rPr>
                        <a:t> </a:t>
                      </a:r>
                      <a:r>
                        <a:rPr lang="es-419" sz="1400" u="none" cap="none" strike="noStrike">
                          <a:solidFill>
                            <a:srgbClr val="FF9900"/>
                          </a:solidFill>
                          <a:latin typeface="Consolas"/>
                          <a:ea typeface="Consolas"/>
                          <a:cs typeface="Consolas"/>
                          <a:sym typeface="Consolas"/>
                        </a:rPr>
                        <a:t>href</a:t>
                      </a:r>
                      <a:r>
                        <a:rPr lang="es-419" sz="1400" u="none" cap="none" strike="noStrike">
                          <a:solidFill>
                            <a:srgbClr val="D9D9D9"/>
                          </a:solidFill>
                          <a:latin typeface="Consolas"/>
                          <a:ea typeface="Consolas"/>
                          <a:cs typeface="Consolas"/>
                          <a:sym typeface="Consolas"/>
                        </a:rPr>
                        <a:t>="#"&gt;Contacto&lt;/</a:t>
                      </a:r>
                      <a:r>
                        <a:rPr lang="es-419" sz="1400" u="none" cap="none" strike="noStrike">
                          <a:solidFill>
                            <a:srgbClr val="E06666"/>
                          </a:solidFill>
                          <a:latin typeface="Consolas"/>
                          <a:ea typeface="Consolas"/>
                          <a:cs typeface="Consolas"/>
                          <a:sym typeface="Consolas"/>
                        </a:rPr>
                        <a:t>a</a:t>
                      </a:r>
                      <a:r>
                        <a:rPr lang="es-419"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419" sz="1400" u="none" cap="none" strike="noStrike">
                          <a:solidFill>
                            <a:srgbClr val="D9D9D9"/>
                          </a:solidFill>
                          <a:latin typeface="Consolas"/>
                          <a:ea typeface="Consolas"/>
                          <a:cs typeface="Consolas"/>
                          <a:sym typeface="Consolas"/>
                        </a:rPr>
                        <a:t>&lt;/</a:t>
                      </a:r>
                      <a:r>
                        <a:rPr lang="es-419" sz="1400" u="none" cap="none" strike="noStrike">
                          <a:solidFill>
                            <a:srgbClr val="E06666"/>
                          </a:solidFill>
                          <a:latin typeface="Consolas"/>
                          <a:ea typeface="Consolas"/>
                          <a:cs typeface="Consolas"/>
                          <a:sym typeface="Consolas"/>
                        </a:rPr>
                        <a:t>div</a:t>
                      </a:r>
                      <a:r>
                        <a:rPr lang="es-419"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449" name="Google Shape;449;p60"/>
          <p:cNvGraphicFramePr/>
          <p:nvPr/>
        </p:nvGraphicFramePr>
        <p:xfrm>
          <a:off x="4266750" y="1151150"/>
          <a:ext cx="3000000" cy="3000000"/>
        </p:xfrm>
        <a:graphic>
          <a:graphicData uri="http://schemas.openxmlformats.org/drawingml/2006/table">
            <a:tbl>
              <a:tblPr>
                <a:noFill/>
                <a:tableStyleId>{CF7ADEB7-F1D9-4CB3-A99D-F439AAB9F1A8}</a:tableStyleId>
              </a:tblPr>
              <a:tblGrid>
                <a:gridCol w="3535225"/>
              </a:tblGrid>
              <a:tr h="2404325">
                <a:tc>
                  <a:txBody>
                    <a:bodyPr/>
                    <a:lstStyle/>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999999"/>
                          </a:solidFill>
                          <a:latin typeface="Consolas"/>
                          <a:ea typeface="Consolas"/>
                          <a:cs typeface="Consolas"/>
                          <a:sym typeface="Consolas"/>
                        </a:rPr>
                        <a:t>/* Top navigation bar */</a:t>
                      </a:r>
                      <a:endParaRPr sz="11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93C47D"/>
                          </a:solidFill>
                          <a:latin typeface="Consolas"/>
                          <a:ea typeface="Consolas"/>
                          <a:cs typeface="Consolas"/>
                          <a:sym typeface="Consolas"/>
                        </a:rPr>
                        <a:t>.topnav</a:t>
                      </a:r>
                      <a:r>
                        <a:rPr lang="es-419" sz="1100" u="none" cap="none" strike="noStrike">
                          <a:solidFill>
                            <a:srgbClr val="D9D9D9"/>
                          </a:solidFill>
                          <a:latin typeface="Consolas"/>
                          <a:ea typeface="Consolas"/>
                          <a:cs typeface="Consolas"/>
                          <a:sym typeface="Consolas"/>
                        </a:rPr>
                        <a:t> {</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  </a:t>
                      </a:r>
                      <a:r>
                        <a:rPr lang="es-419" sz="1100">
                          <a:solidFill>
                            <a:srgbClr val="D9D9D9"/>
                          </a:solidFill>
                          <a:latin typeface="Consolas"/>
                          <a:ea typeface="Consolas"/>
                          <a:cs typeface="Consolas"/>
                          <a:sym typeface="Consolas"/>
                        </a:rPr>
                        <a:t>padding</a:t>
                      </a:r>
                      <a:r>
                        <a:rPr lang="es-419" sz="1100" u="none" cap="none" strike="noStrike">
                          <a:solidFill>
                            <a:srgbClr val="D9D9D9"/>
                          </a:solidFill>
                          <a:latin typeface="Consolas"/>
                          <a:ea typeface="Consolas"/>
                          <a:cs typeface="Consolas"/>
                          <a:sym typeface="Consolas"/>
                        </a:rPr>
                        <a:t>:</a:t>
                      </a:r>
                      <a:r>
                        <a:rPr lang="es-419" sz="1100">
                          <a:solidFill>
                            <a:srgbClr val="D9D9D9"/>
                          </a:solidFill>
                          <a:latin typeface="Consolas"/>
                          <a:ea typeface="Consolas"/>
                          <a:cs typeface="Consolas"/>
                          <a:sym typeface="Consolas"/>
                        </a:rPr>
                        <a:t> </a:t>
                      </a:r>
                      <a:r>
                        <a:rPr lang="es-419" sz="1100">
                          <a:solidFill>
                            <a:schemeClr val="accent1"/>
                          </a:solidFill>
                          <a:latin typeface="Consolas"/>
                          <a:ea typeface="Consolas"/>
                          <a:cs typeface="Consolas"/>
                          <a:sym typeface="Consolas"/>
                        </a:rPr>
                        <a:t>5px</a:t>
                      </a:r>
                      <a:r>
                        <a:rPr lang="es-419" sz="1100" u="none" cap="none" strike="noStrike">
                          <a:solidFill>
                            <a:srgbClr val="D9D9D9"/>
                          </a:solidFill>
                          <a:latin typeface="Consolas"/>
                          <a:ea typeface="Consolas"/>
                          <a:cs typeface="Consolas"/>
                          <a:sym typeface="Consolas"/>
                        </a:rPr>
                        <a:t>;</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  background-color: </a:t>
                      </a:r>
                      <a:r>
                        <a:rPr lang="es-419" sz="1100" u="none" cap="none" strike="noStrike">
                          <a:solidFill>
                            <a:srgbClr val="FF9900"/>
                          </a:solidFill>
                          <a:latin typeface="Consolas"/>
                          <a:ea typeface="Consolas"/>
                          <a:cs typeface="Consolas"/>
                          <a:sym typeface="Consolas"/>
                        </a:rPr>
                        <a:t>#333</a:t>
                      </a:r>
                      <a:r>
                        <a:rPr lang="es-419" sz="1100" u="none" cap="none" strike="noStrike">
                          <a:solidFill>
                            <a:srgbClr val="D9D9D9"/>
                          </a:solidFill>
                          <a:latin typeface="Consolas"/>
                          <a:ea typeface="Consolas"/>
                          <a:cs typeface="Consolas"/>
                          <a:sym typeface="Consolas"/>
                        </a:rPr>
                        <a:t>;</a:t>
                      </a:r>
                      <a:endParaRPr sz="11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a:solidFill>
                            <a:srgbClr val="D9D9D9"/>
                          </a:solidFill>
                          <a:latin typeface="Consolas"/>
                          <a:ea typeface="Consolas"/>
                          <a:cs typeface="Consolas"/>
                          <a:sym typeface="Consolas"/>
                        </a:rPr>
                        <a:t>  display: </a:t>
                      </a:r>
                      <a:r>
                        <a:rPr lang="es-419" sz="1100">
                          <a:solidFill>
                            <a:schemeClr val="accent1"/>
                          </a:solidFill>
                          <a:latin typeface="Consolas"/>
                          <a:ea typeface="Consolas"/>
                          <a:cs typeface="Consolas"/>
                          <a:sym typeface="Consolas"/>
                        </a:rPr>
                        <a:t>flex</a:t>
                      </a:r>
                      <a:r>
                        <a:rPr lang="es-419" sz="1100">
                          <a:solidFill>
                            <a:srgbClr val="D9D9D9"/>
                          </a:solidFill>
                          <a:latin typeface="Consolas"/>
                          <a:ea typeface="Consolas"/>
                          <a:cs typeface="Consolas"/>
                          <a:sym typeface="Consolas"/>
                        </a:rPr>
                        <a:t>;</a:t>
                      </a:r>
                      <a:endParaRPr sz="11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a:solidFill>
                            <a:srgbClr val="D9D9D9"/>
                          </a:solidFill>
                          <a:latin typeface="Consolas"/>
                          <a:ea typeface="Consolas"/>
                          <a:cs typeface="Consolas"/>
                          <a:sym typeface="Consolas"/>
                        </a:rPr>
                        <a:t>  flex-direction: </a:t>
                      </a:r>
                      <a:r>
                        <a:rPr lang="es-419" sz="1100">
                          <a:solidFill>
                            <a:schemeClr val="accent1"/>
                          </a:solidFill>
                          <a:latin typeface="Consolas"/>
                          <a:ea typeface="Consolas"/>
                          <a:cs typeface="Consolas"/>
                          <a:sym typeface="Consolas"/>
                        </a:rPr>
                        <a:t>column</a:t>
                      </a:r>
                      <a:r>
                        <a:rPr lang="es-419" sz="1100">
                          <a:solidFill>
                            <a:srgbClr val="D9D9D9"/>
                          </a:solidFill>
                          <a:latin typeface="Consolas"/>
                          <a:ea typeface="Consolas"/>
                          <a:cs typeface="Consolas"/>
                          <a:sym typeface="Consolas"/>
                        </a:rPr>
                        <a:t>;</a:t>
                      </a:r>
                      <a:endParaRPr sz="11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a:t>
                      </a:r>
                      <a:endParaRPr sz="11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419" sz="1100" u="none" cap="none" strike="noStrike">
                          <a:solidFill>
                            <a:srgbClr val="999999"/>
                          </a:solidFill>
                          <a:latin typeface="Consolas"/>
                          <a:ea typeface="Consolas"/>
                          <a:cs typeface="Consolas"/>
                          <a:sym typeface="Consolas"/>
                        </a:rPr>
                        <a:t>/* Topnav links */</a:t>
                      </a:r>
                      <a:endParaRPr sz="1100" u="none" cap="none" strike="noStrike">
                        <a:solidFill>
                          <a:srgbClr val="B7B7B7"/>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93C47D"/>
                          </a:solidFill>
                          <a:latin typeface="Consolas"/>
                          <a:ea typeface="Consolas"/>
                          <a:cs typeface="Consolas"/>
                          <a:sym typeface="Consolas"/>
                        </a:rPr>
                        <a:t>.topnav</a:t>
                      </a:r>
                      <a:r>
                        <a:rPr lang="es-419" sz="1100" u="none" cap="none" strike="noStrike">
                          <a:solidFill>
                            <a:srgbClr val="E06666"/>
                          </a:solidFill>
                          <a:latin typeface="Consolas"/>
                          <a:ea typeface="Consolas"/>
                          <a:cs typeface="Consolas"/>
                          <a:sym typeface="Consolas"/>
                        </a:rPr>
                        <a:t> a</a:t>
                      </a:r>
                      <a:r>
                        <a:rPr lang="es-419" sz="1100" u="none" cap="none" strike="noStrike">
                          <a:solidFill>
                            <a:srgbClr val="D9D9D9"/>
                          </a:solidFill>
                          <a:latin typeface="Consolas"/>
                          <a:ea typeface="Consolas"/>
                          <a:cs typeface="Consolas"/>
                          <a:sym typeface="Consolas"/>
                        </a:rPr>
                        <a:t> {</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  background</a:t>
                      </a:r>
                      <a:r>
                        <a:rPr lang="es-419" sz="1100">
                          <a:solidFill>
                            <a:srgbClr val="D9D9D9"/>
                          </a:solidFill>
                          <a:latin typeface="Consolas"/>
                          <a:ea typeface="Consolas"/>
                          <a:cs typeface="Consolas"/>
                          <a:sym typeface="Consolas"/>
                        </a:rPr>
                        <a:t>: </a:t>
                      </a:r>
                      <a:r>
                        <a:rPr lang="es-419" sz="1100">
                          <a:solidFill>
                            <a:schemeClr val="accent1"/>
                          </a:solidFill>
                          <a:latin typeface="Consolas"/>
                          <a:ea typeface="Consolas"/>
                          <a:cs typeface="Consolas"/>
                          <a:sym typeface="Consolas"/>
                        </a:rPr>
                        <a:t>orchid</a:t>
                      </a:r>
                      <a:r>
                        <a:rPr lang="es-419" sz="1100">
                          <a:solidFill>
                            <a:srgbClr val="D9D9D9"/>
                          </a:solidFill>
                          <a:latin typeface="Consolas"/>
                          <a:ea typeface="Consolas"/>
                          <a:cs typeface="Consolas"/>
                          <a:sym typeface="Consolas"/>
                        </a:rPr>
                        <a:t>;</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  color: </a:t>
                      </a:r>
                      <a:r>
                        <a:rPr lang="es-419" sz="1100" u="none" cap="none" strike="noStrike">
                          <a:solidFill>
                            <a:srgbClr val="FF9900"/>
                          </a:solidFill>
                          <a:latin typeface="Consolas"/>
                          <a:ea typeface="Consolas"/>
                          <a:cs typeface="Consolas"/>
                          <a:sym typeface="Consolas"/>
                        </a:rPr>
                        <a:t>#f2f2f2</a:t>
                      </a:r>
                      <a:r>
                        <a:rPr lang="es-419" sz="1100" u="none" cap="none" strike="noStrike">
                          <a:solidFill>
                            <a:srgbClr val="D9D9D9"/>
                          </a:solidFill>
                          <a:latin typeface="Consolas"/>
                          <a:ea typeface="Consolas"/>
                          <a:cs typeface="Consolas"/>
                          <a:sym typeface="Consolas"/>
                        </a:rPr>
                        <a:t>;</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  text-align: </a:t>
                      </a:r>
                      <a:r>
                        <a:rPr lang="es-419" sz="1100" u="none" cap="none" strike="noStrike">
                          <a:solidFill>
                            <a:srgbClr val="FF9900"/>
                          </a:solidFill>
                          <a:latin typeface="Consolas"/>
                          <a:ea typeface="Consolas"/>
                          <a:cs typeface="Consolas"/>
                          <a:sym typeface="Consolas"/>
                        </a:rPr>
                        <a:t>center</a:t>
                      </a:r>
                      <a:r>
                        <a:rPr lang="es-419" sz="1100" u="none" cap="none" strike="noStrike">
                          <a:solidFill>
                            <a:srgbClr val="D9D9D9"/>
                          </a:solidFill>
                          <a:latin typeface="Consolas"/>
                          <a:ea typeface="Consolas"/>
                          <a:cs typeface="Consolas"/>
                          <a:sym typeface="Consolas"/>
                        </a:rPr>
                        <a:t>;</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  padding: </a:t>
                      </a:r>
                      <a:r>
                        <a:rPr lang="es-419" sz="1100" u="none" cap="none" strike="noStrike">
                          <a:solidFill>
                            <a:srgbClr val="FF9900"/>
                          </a:solidFill>
                          <a:latin typeface="Consolas"/>
                          <a:ea typeface="Consolas"/>
                          <a:cs typeface="Consolas"/>
                          <a:sym typeface="Consolas"/>
                        </a:rPr>
                        <a:t>1</a:t>
                      </a:r>
                      <a:r>
                        <a:rPr lang="es-419" sz="1100">
                          <a:solidFill>
                            <a:srgbClr val="FF9900"/>
                          </a:solidFill>
                          <a:latin typeface="Consolas"/>
                          <a:ea typeface="Consolas"/>
                          <a:cs typeface="Consolas"/>
                          <a:sym typeface="Consolas"/>
                        </a:rPr>
                        <a:t>0</a:t>
                      </a:r>
                      <a:r>
                        <a:rPr lang="es-419" sz="1100" u="none" cap="none" strike="noStrike">
                          <a:solidFill>
                            <a:srgbClr val="FF9900"/>
                          </a:solidFill>
                          <a:latin typeface="Consolas"/>
                          <a:ea typeface="Consolas"/>
                          <a:cs typeface="Consolas"/>
                          <a:sym typeface="Consolas"/>
                        </a:rPr>
                        <a:t>px 1</a:t>
                      </a:r>
                      <a:r>
                        <a:rPr lang="es-419" sz="1100">
                          <a:solidFill>
                            <a:srgbClr val="FF9900"/>
                          </a:solidFill>
                          <a:latin typeface="Consolas"/>
                          <a:ea typeface="Consolas"/>
                          <a:cs typeface="Consolas"/>
                          <a:sym typeface="Consolas"/>
                        </a:rPr>
                        <a:t>5</a:t>
                      </a:r>
                      <a:r>
                        <a:rPr lang="es-419" sz="1100" u="none" cap="none" strike="noStrike">
                          <a:solidFill>
                            <a:srgbClr val="FF9900"/>
                          </a:solidFill>
                          <a:latin typeface="Consolas"/>
                          <a:ea typeface="Consolas"/>
                          <a:cs typeface="Consolas"/>
                          <a:sym typeface="Consolas"/>
                        </a:rPr>
                        <a:t>px</a:t>
                      </a:r>
                      <a:r>
                        <a:rPr lang="es-419" sz="1100" u="none" cap="none" strike="noStrike">
                          <a:solidFill>
                            <a:srgbClr val="D9D9D9"/>
                          </a:solidFill>
                          <a:latin typeface="Consolas"/>
                          <a:ea typeface="Consolas"/>
                          <a:cs typeface="Consolas"/>
                          <a:sym typeface="Consolas"/>
                        </a:rPr>
                        <a:t>;</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  text-decoration: </a:t>
                      </a:r>
                      <a:r>
                        <a:rPr lang="es-419" sz="1100" u="none" cap="none" strike="noStrike">
                          <a:solidFill>
                            <a:srgbClr val="FF9900"/>
                          </a:solidFill>
                          <a:latin typeface="Consolas"/>
                          <a:ea typeface="Consolas"/>
                          <a:cs typeface="Consolas"/>
                          <a:sym typeface="Consolas"/>
                        </a:rPr>
                        <a:t>none</a:t>
                      </a:r>
                      <a:r>
                        <a:rPr lang="es-419" sz="1100" u="none" cap="none" strike="noStrike">
                          <a:solidFill>
                            <a:srgbClr val="D9D9D9"/>
                          </a:solidFill>
                          <a:latin typeface="Consolas"/>
                          <a:ea typeface="Consolas"/>
                          <a:cs typeface="Consolas"/>
                          <a:sym typeface="Consolas"/>
                        </a:rPr>
                        <a:t>;</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a:solidFill>
                            <a:srgbClr val="D9D9D9"/>
                          </a:solidFill>
                          <a:latin typeface="Consolas"/>
                          <a:ea typeface="Consolas"/>
                          <a:cs typeface="Consolas"/>
                          <a:sym typeface="Consolas"/>
                        </a:rPr>
                        <a:t>  border: </a:t>
                      </a:r>
                      <a:r>
                        <a:rPr lang="es-419" sz="1100">
                          <a:solidFill>
                            <a:schemeClr val="accent1"/>
                          </a:solidFill>
                          <a:latin typeface="Consolas"/>
                          <a:ea typeface="Consolas"/>
                          <a:cs typeface="Consolas"/>
                          <a:sym typeface="Consolas"/>
                        </a:rPr>
                        <a:t>1px solid #333</a:t>
                      </a:r>
                      <a:r>
                        <a:rPr lang="es-419" sz="1100">
                          <a:solidFill>
                            <a:srgbClr val="D9D9D9"/>
                          </a:solidFill>
                          <a:latin typeface="Consolas"/>
                          <a:ea typeface="Consolas"/>
                          <a:cs typeface="Consolas"/>
                          <a:sym typeface="Consolas"/>
                        </a:rPr>
                        <a:t>;</a:t>
                      </a:r>
                      <a:endParaRPr sz="11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@media screen and (min-width:</a:t>
                      </a:r>
                      <a:r>
                        <a:rPr lang="es-419" sz="1100">
                          <a:solidFill>
                            <a:srgbClr val="D9D9D9"/>
                          </a:solidFill>
                          <a:latin typeface="Consolas"/>
                          <a:ea typeface="Consolas"/>
                          <a:cs typeface="Consolas"/>
                          <a:sym typeface="Consolas"/>
                        </a:rPr>
                        <a:t> 768</a:t>
                      </a:r>
                      <a:r>
                        <a:rPr lang="es-419" sz="1100" u="none" cap="none" strike="noStrike">
                          <a:solidFill>
                            <a:srgbClr val="D9D9D9"/>
                          </a:solidFill>
                          <a:latin typeface="Consolas"/>
                          <a:ea typeface="Consolas"/>
                          <a:cs typeface="Consolas"/>
                          <a:sym typeface="Consolas"/>
                        </a:rPr>
                        <a:t>px) {</a:t>
                      </a:r>
                      <a:br>
                        <a:rPr lang="es-419" sz="1100" u="none" cap="none" strike="noStrike">
                          <a:solidFill>
                            <a:srgbClr val="D9D9D9"/>
                          </a:solidFill>
                          <a:latin typeface="Consolas"/>
                          <a:ea typeface="Consolas"/>
                          <a:cs typeface="Consolas"/>
                          <a:sym typeface="Consolas"/>
                        </a:rPr>
                      </a:br>
                      <a:r>
                        <a:rPr lang="es-419" sz="1100" u="none" cap="none" strike="noStrike">
                          <a:solidFill>
                            <a:srgbClr val="D9D9D9"/>
                          </a:solidFill>
                          <a:latin typeface="Consolas"/>
                          <a:ea typeface="Consolas"/>
                          <a:cs typeface="Consolas"/>
                          <a:sym typeface="Consolas"/>
                        </a:rPr>
                        <a:t>  </a:t>
                      </a:r>
                      <a:r>
                        <a:rPr lang="es-419" sz="1100" u="none" cap="none" strike="noStrike">
                          <a:solidFill>
                            <a:srgbClr val="93C47D"/>
                          </a:solidFill>
                          <a:latin typeface="Consolas"/>
                          <a:ea typeface="Consolas"/>
                          <a:cs typeface="Consolas"/>
                          <a:sym typeface="Consolas"/>
                        </a:rPr>
                        <a:t>.topnav </a:t>
                      </a:r>
                      <a:r>
                        <a:rPr lang="es-419" sz="1100" u="none" cap="none" strike="noStrike">
                          <a:solidFill>
                            <a:srgbClr val="D9D9D9"/>
                          </a:solidFill>
                          <a:latin typeface="Consolas"/>
                          <a:ea typeface="Consolas"/>
                          <a:cs typeface="Consolas"/>
                          <a:sym typeface="Consolas"/>
                        </a:rPr>
                        <a:t>{</a:t>
                      </a:r>
                      <a:endParaRPr sz="11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    </a:t>
                      </a:r>
                      <a:r>
                        <a:rPr lang="es-419" sz="1100">
                          <a:solidFill>
                            <a:srgbClr val="D9D9D9"/>
                          </a:solidFill>
                          <a:latin typeface="Consolas"/>
                          <a:ea typeface="Consolas"/>
                          <a:cs typeface="Consolas"/>
                          <a:sym typeface="Consolas"/>
                        </a:rPr>
                        <a:t>flex-direction: </a:t>
                      </a:r>
                      <a:r>
                        <a:rPr lang="es-419" sz="1100">
                          <a:solidFill>
                            <a:schemeClr val="accent1"/>
                          </a:solidFill>
                          <a:latin typeface="Consolas"/>
                          <a:ea typeface="Consolas"/>
                          <a:cs typeface="Consolas"/>
                          <a:sym typeface="Consolas"/>
                        </a:rPr>
                        <a:t>row</a:t>
                      </a:r>
                      <a:r>
                        <a:rPr lang="es-419" sz="1100">
                          <a:solidFill>
                            <a:srgbClr val="D9D9D9"/>
                          </a:solidFill>
                          <a:latin typeface="Consolas"/>
                          <a:ea typeface="Consolas"/>
                          <a:cs typeface="Consolas"/>
                          <a:sym typeface="Consolas"/>
                        </a:rPr>
                        <a:t>;</a:t>
                      </a:r>
                      <a:endParaRPr sz="11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lang="es-419" sz="1100" u="none" cap="none" strike="noStrike">
                          <a:solidFill>
                            <a:srgbClr val="D9D9D9"/>
                          </a:solidFill>
                          <a:latin typeface="Consolas"/>
                          <a:ea typeface="Consolas"/>
                          <a:cs typeface="Consolas"/>
                          <a:sym typeface="Consolas"/>
                        </a:rPr>
                        <a:t>}</a:t>
                      </a:r>
                      <a:endParaRPr sz="11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450" name="Google Shape;450;p60"/>
          <p:cNvSpPr txBox="1"/>
          <p:nvPr/>
        </p:nvSpPr>
        <p:spPr>
          <a:xfrm>
            <a:off x="684650" y="3372625"/>
            <a:ext cx="5814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419" sz="1200" u="none" cap="none" strike="noStrike">
                <a:solidFill>
                  <a:srgbClr val="000000"/>
                </a:solidFill>
                <a:latin typeface="Didact Gothic"/>
                <a:ea typeface="Didact Gothic"/>
                <a:cs typeface="Didact Gothic"/>
                <a:sym typeface="Didact Gothic"/>
              </a:rPr>
              <a:t>HTML</a:t>
            </a:r>
            <a:endParaRPr b="0" i="0" sz="1400" u="none" cap="none" strike="noStrike">
              <a:solidFill>
                <a:srgbClr val="000000"/>
              </a:solidFill>
              <a:latin typeface="Arial"/>
              <a:ea typeface="Arial"/>
              <a:cs typeface="Arial"/>
              <a:sym typeface="Arial"/>
            </a:endParaRPr>
          </a:p>
        </p:txBody>
      </p:sp>
      <p:sp>
        <p:nvSpPr>
          <p:cNvPr id="451" name="Google Shape;451;p60"/>
          <p:cNvSpPr txBox="1"/>
          <p:nvPr/>
        </p:nvSpPr>
        <p:spPr>
          <a:xfrm>
            <a:off x="7884425" y="1151150"/>
            <a:ext cx="516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419" sz="1200" u="none" cap="none" strike="noStrike">
                <a:solidFill>
                  <a:srgbClr val="000000"/>
                </a:solidFill>
                <a:latin typeface="Didact Gothic"/>
                <a:ea typeface="Didact Gothic"/>
                <a:cs typeface="Didact Gothic"/>
                <a:sym typeface="Didact Gothic"/>
              </a:rPr>
              <a:t>CSS</a:t>
            </a:r>
            <a:endParaRPr b="0" i="0" sz="1400" u="none" cap="none" strike="noStrike">
              <a:solidFill>
                <a:srgbClr val="000000"/>
              </a:solidFill>
              <a:latin typeface="Arial"/>
              <a:ea typeface="Arial"/>
              <a:cs typeface="Arial"/>
              <a:sym typeface="Arial"/>
            </a:endParaRPr>
          </a:p>
        </p:txBody>
      </p:sp>
      <p:sp>
        <p:nvSpPr>
          <p:cNvPr id="452" name="Google Shape;452;p60"/>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8" name="Google Shape;458;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9" name="Google Shape;459;p61"/>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chemeClr val="dk1"/>
              </a:buClr>
              <a:buSzPts val="1100"/>
              <a:buFont typeface="Arial"/>
              <a:buNone/>
            </a:pPr>
            <a:r>
              <a:rPr b="0" i="0" lang="es-419" sz="4000" u="none" cap="none" strike="noStrike">
                <a:solidFill>
                  <a:schemeClr val="dk1"/>
                </a:solidFill>
                <a:latin typeface="Anton"/>
                <a:ea typeface="Anton"/>
                <a:cs typeface="Anton"/>
                <a:sym typeface="Anton"/>
              </a:rPr>
              <a:t>Ejemplo de Media Queries</a:t>
            </a:r>
            <a:endParaRPr b="0" i="0" sz="4000" u="none" cap="none" strike="noStrike">
              <a:solidFill>
                <a:schemeClr val="dk1"/>
              </a:solidFill>
              <a:latin typeface="Anton"/>
              <a:ea typeface="Anton"/>
              <a:cs typeface="Anton"/>
              <a:sym typeface="Anton"/>
            </a:endParaRPr>
          </a:p>
        </p:txBody>
      </p:sp>
      <p:sp>
        <p:nvSpPr>
          <p:cNvPr id="460" name="Google Shape;460;p61"/>
          <p:cNvSpPr txBox="1"/>
          <p:nvPr/>
        </p:nvSpPr>
        <p:spPr>
          <a:xfrm>
            <a:off x="726000" y="1259350"/>
            <a:ext cx="8028300" cy="119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800"/>
              <a:buFont typeface="Arial"/>
              <a:buNone/>
            </a:pPr>
            <a:r>
              <a:rPr b="0" i="0" lang="es-419" sz="1800" u="none" cap="none" strike="noStrike">
                <a:solidFill>
                  <a:srgbClr val="000000"/>
                </a:solidFill>
                <a:latin typeface="Didact Gothic"/>
                <a:ea typeface="Didact Gothic"/>
                <a:cs typeface="Didact Gothic"/>
                <a:sym typeface="Didact Gothic"/>
              </a:rPr>
              <a:t>Podemos modificar la distribución de las columnas para que en pantallas pequeñas se vean una abajo de la otra:</a:t>
            </a:r>
            <a:endParaRPr b="0" i="0" sz="1800" u="none" cap="none" strike="noStrike">
              <a:solidFill>
                <a:srgbClr val="000000"/>
              </a:solidFill>
              <a:latin typeface="Didact Gothic"/>
              <a:ea typeface="Didact Gothic"/>
              <a:cs typeface="Didact Gothic"/>
              <a:sym typeface="Didact Gothic"/>
            </a:endParaRPr>
          </a:p>
        </p:txBody>
      </p:sp>
      <p:pic>
        <p:nvPicPr>
          <p:cNvPr id="461" name="Google Shape;461;p61"/>
          <p:cNvPicPr preferRelativeResize="0"/>
          <p:nvPr/>
        </p:nvPicPr>
        <p:blipFill rotWithShape="1">
          <a:blip r:embed="rId4">
            <a:alphaModFix/>
          </a:blip>
          <a:srcRect b="0" l="0" r="0" t="0"/>
          <a:stretch/>
        </p:blipFill>
        <p:spPr>
          <a:xfrm>
            <a:off x="1171250" y="2234650"/>
            <a:ext cx="4516940" cy="2385350"/>
          </a:xfrm>
          <a:prstGeom prst="rect">
            <a:avLst/>
          </a:prstGeom>
          <a:noFill/>
          <a:ln>
            <a:noFill/>
          </a:ln>
        </p:spPr>
      </p:pic>
      <p:pic>
        <p:nvPicPr>
          <p:cNvPr id="462" name="Google Shape;462;p61"/>
          <p:cNvPicPr preferRelativeResize="0"/>
          <p:nvPr/>
        </p:nvPicPr>
        <p:blipFill rotWithShape="1">
          <a:blip r:embed="rId5">
            <a:alphaModFix/>
          </a:blip>
          <a:srcRect b="3947" l="0" r="0" t="0"/>
          <a:stretch/>
        </p:blipFill>
        <p:spPr>
          <a:xfrm>
            <a:off x="5840600" y="2234650"/>
            <a:ext cx="2132150" cy="2291225"/>
          </a:xfrm>
          <a:prstGeom prst="rect">
            <a:avLst/>
          </a:prstGeom>
          <a:noFill/>
          <a:ln>
            <a:noFill/>
          </a:ln>
        </p:spPr>
      </p:pic>
      <p:sp>
        <p:nvSpPr>
          <p:cNvPr id="463" name="Google Shape;463;p61"/>
          <p:cNvSpPr txBox="1"/>
          <p:nvPr/>
        </p:nvSpPr>
        <p:spPr>
          <a:xfrm>
            <a:off x="329875" y="2234650"/>
            <a:ext cx="7476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419" sz="1200" u="none" cap="none" strike="noStrike">
                <a:solidFill>
                  <a:srgbClr val="000000"/>
                </a:solidFill>
                <a:latin typeface="Didact Gothic"/>
                <a:ea typeface="Didact Gothic"/>
                <a:cs typeface="Didact Gothic"/>
                <a:sym typeface="Didact Gothic"/>
              </a:rPr>
              <a:t>Desktop</a:t>
            </a:r>
            <a:endParaRPr b="0" i="0" sz="1400" u="none" cap="none" strike="noStrike">
              <a:solidFill>
                <a:srgbClr val="000000"/>
              </a:solidFill>
              <a:latin typeface="Arial"/>
              <a:ea typeface="Arial"/>
              <a:cs typeface="Arial"/>
              <a:sym typeface="Arial"/>
            </a:endParaRPr>
          </a:p>
        </p:txBody>
      </p:sp>
      <p:sp>
        <p:nvSpPr>
          <p:cNvPr id="464" name="Google Shape;464;p61"/>
          <p:cNvSpPr txBox="1"/>
          <p:nvPr/>
        </p:nvSpPr>
        <p:spPr>
          <a:xfrm>
            <a:off x="7972750" y="2234650"/>
            <a:ext cx="7476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419" sz="1200" u="none" cap="none" strike="noStrike">
                <a:solidFill>
                  <a:srgbClr val="000000"/>
                </a:solidFill>
                <a:latin typeface="Didact Gothic"/>
                <a:ea typeface="Didact Gothic"/>
                <a:cs typeface="Didact Gothic"/>
                <a:sym typeface="Didact Gothic"/>
              </a:rPr>
              <a:t>Mobile</a:t>
            </a:r>
            <a:endParaRPr b="0" i="0" sz="1400" u="none" cap="none" strike="noStrike">
              <a:solidFill>
                <a:srgbClr val="000000"/>
              </a:solidFill>
              <a:latin typeface="Arial"/>
              <a:ea typeface="Arial"/>
              <a:cs typeface="Arial"/>
              <a:sym typeface="Arial"/>
            </a:endParaRPr>
          </a:p>
        </p:txBody>
      </p:sp>
      <p:sp>
        <p:nvSpPr>
          <p:cNvPr id="465" name="Google Shape;465;p61"/>
          <p:cNvSpPr txBox="1"/>
          <p:nvPr/>
        </p:nvSpPr>
        <p:spPr>
          <a:xfrm>
            <a:off x="3118950" y="4659625"/>
            <a:ext cx="2906100" cy="47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sng" cap="none" strike="noStrike">
                <a:solidFill>
                  <a:schemeClr val="hlink"/>
                </a:solidFill>
                <a:latin typeface="Didact Gothic"/>
                <a:ea typeface="Didact Gothic"/>
                <a:cs typeface="Didact Gothic"/>
                <a:sym typeface="Didact Gothic"/>
                <a:hlinkClick r:id="rId6"/>
              </a:rPr>
              <a:t>Ver el código</a:t>
            </a:r>
            <a:endParaRPr b="0"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469" name="Shape 469"/>
        <p:cNvGrpSpPr/>
        <p:nvPr/>
      </p:nvGrpSpPr>
      <p:grpSpPr>
        <a:xfrm>
          <a:off x="0" y="0"/>
          <a:ext cx="0" cy="0"/>
          <a:chOff x="0" y="0"/>
          <a:chExt cx="0" cy="0"/>
        </a:xfrm>
      </p:grpSpPr>
      <p:pic>
        <p:nvPicPr>
          <p:cNvPr id="470" name="Google Shape;470;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1" name="Google Shape;471;p62"/>
          <p:cNvSpPr txBox="1"/>
          <p:nvPr/>
        </p:nvSpPr>
        <p:spPr>
          <a:xfrm>
            <a:off x="747600" y="1459950"/>
            <a:ext cx="7801200" cy="2850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1800" u="none" cap="none" strike="noStrike">
                <a:solidFill>
                  <a:schemeClr val="dk1"/>
                </a:solidFill>
                <a:latin typeface="Didact Gothic"/>
                <a:ea typeface="Didact Gothic"/>
                <a:cs typeface="Didact Gothic"/>
                <a:sym typeface="Didact Gothic"/>
              </a:rPr>
              <a:t>Podemos llegar a hacer cosas muy avanzadas y personalizar completamente el aspecto de una web según el tamaño del dispositivo.</a:t>
            </a:r>
            <a:endParaRPr b="0" i="0" sz="18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chemeClr val="dk1"/>
              </a:buClr>
              <a:buSzPts val="1800"/>
              <a:buFont typeface="Didact Gothic"/>
              <a:buChar char="●"/>
            </a:pPr>
            <a:r>
              <a:rPr b="0" i="0" lang="es-419" sz="1800" u="none" cap="none" strike="noStrike">
                <a:solidFill>
                  <a:schemeClr val="dk1"/>
                </a:solidFill>
                <a:latin typeface="Didact Gothic"/>
                <a:ea typeface="Didact Gothic"/>
                <a:cs typeface="Didact Gothic"/>
                <a:sym typeface="Didact Gothic"/>
              </a:rPr>
              <a:t>Cambiar el tamaño y la posición de una imagen. </a:t>
            </a:r>
            <a:endParaRPr b="0" i="0" sz="1800" u="none" cap="none" strike="noStrike">
              <a:solidFill>
                <a:schemeClr val="dk1"/>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chemeClr val="dk1"/>
              </a:buClr>
              <a:buSzPts val="1800"/>
              <a:buFont typeface="Didact Gothic"/>
              <a:buChar char="●"/>
            </a:pPr>
            <a:r>
              <a:rPr b="0" i="0" lang="es-419" sz="1800" u="none" cap="none" strike="noStrike">
                <a:solidFill>
                  <a:schemeClr val="dk1"/>
                </a:solidFill>
                <a:latin typeface="Didact Gothic"/>
                <a:ea typeface="Didact Gothic"/>
                <a:cs typeface="Didact Gothic"/>
                <a:sym typeface="Didact Gothic"/>
              </a:rPr>
              <a:t>Cambiar la posición de cualquier elemento. </a:t>
            </a:r>
            <a:endParaRPr b="0" i="0" sz="1800" u="none" cap="none" strike="noStrike">
              <a:solidFill>
                <a:schemeClr val="dk1"/>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chemeClr val="dk1"/>
              </a:buClr>
              <a:buSzPts val="1800"/>
              <a:buFont typeface="Didact Gothic"/>
              <a:buChar char="●"/>
            </a:pPr>
            <a:r>
              <a:rPr b="0" i="0" lang="es-419" sz="1800" u="none" cap="none" strike="noStrike">
                <a:solidFill>
                  <a:schemeClr val="dk1"/>
                </a:solidFill>
                <a:latin typeface="Didact Gothic"/>
                <a:ea typeface="Didact Gothic"/>
                <a:cs typeface="Didact Gothic"/>
                <a:sym typeface="Didact Gothic"/>
              </a:rPr>
              <a:t>Cambiar el tamaño de letra, la fuente o su color. </a:t>
            </a:r>
            <a:endParaRPr b="0" i="0" sz="1800" u="none" cap="none" strike="noStrike">
              <a:solidFill>
                <a:schemeClr val="dk1"/>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chemeClr val="dk1"/>
              </a:buClr>
              <a:buSzPts val="1800"/>
              <a:buFont typeface="Didact Gothic"/>
              <a:buChar char="●"/>
            </a:pPr>
            <a:r>
              <a:rPr b="0" i="0" lang="es-419" sz="1800" u="none" cap="none" strike="noStrike">
                <a:solidFill>
                  <a:schemeClr val="dk1"/>
                </a:solidFill>
                <a:latin typeface="Didact Gothic"/>
                <a:ea typeface="Didact Gothic"/>
                <a:cs typeface="Didact Gothic"/>
                <a:sym typeface="Didact Gothic"/>
              </a:rPr>
              <a:t>Aplicar combinaciones de estilos avanzados. </a:t>
            </a:r>
            <a:endParaRPr b="0" i="0" sz="18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chemeClr val="dk1"/>
              </a:buClr>
              <a:buSzPts val="1100"/>
              <a:buFont typeface="Arial"/>
              <a:buNone/>
            </a:pPr>
            <a:r>
              <a:rPr b="1" i="0" lang="es-419" sz="2000" u="none" cap="none" strike="noStrike">
                <a:solidFill>
                  <a:schemeClr val="dk1"/>
                </a:solidFill>
                <a:latin typeface="Didact Gothic"/>
                <a:ea typeface="Didact Gothic"/>
                <a:cs typeface="Didact Gothic"/>
                <a:sym typeface="Didact Gothic"/>
              </a:rPr>
              <a:t>¡Cualquier cosa que se les ocurra!</a:t>
            </a:r>
            <a:endParaRPr b="1" i="0" sz="20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Didact Gothic"/>
              <a:ea typeface="Didact Gothic"/>
              <a:cs typeface="Didact Gothic"/>
              <a:sym typeface="Didact Gothic"/>
            </a:endParaRPr>
          </a:p>
        </p:txBody>
      </p:sp>
      <p:sp>
        <p:nvSpPr>
          <p:cNvPr id="472" name="Google Shape;472;p62"/>
          <p:cNvSpPr txBox="1"/>
          <p:nvPr/>
        </p:nvSpPr>
        <p:spPr>
          <a:xfrm>
            <a:off x="1036875" y="369450"/>
            <a:ext cx="6712500" cy="709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chemeClr val="dk1"/>
              </a:buClr>
              <a:buSzPts val="1100"/>
              <a:buFont typeface="Arial"/>
              <a:buNone/>
            </a:pPr>
            <a:r>
              <a:rPr b="0" i="1" lang="es-419" sz="4000" u="none" cap="none" strike="noStrike">
                <a:solidFill>
                  <a:schemeClr val="dk1"/>
                </a:solidFill>
                <a:latin typeface="Anton"/>
                <a:ea typeface="Anton"/>
                <a:cs typeface="Anton"/>
                <a:sym typeface="Anton"/>
              </a:rPr>
              <a:t>MEDIA QUERIES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3"/>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9" name="Google Shape;479;p63"/>
          <p:cNvSpPr txBox="1"/>
          <p:nvPr/>
        </p:nvSpPr>
        <p:spPr>
          <a:xfrm>
            <a:off x="1077401" y="399100"/>
            <a:ext cx="78564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chemeClr val="dk1"/>
              </a:buClr>
              <a:buSzPts val="1100"/>
              <a:buFont typeface="Arial"/>
              <a:buNone/>
            </a:pPr>
            <a:r>
              <a:rPr b="0" i="0" lang="es-419" sz="4000" u="none" cap="none" strike="noStrike">
                <a:solidFill>
                  <a:schemeClr val="dk1"/>
                </a:solidFill>
                <a:latin typeface="Anton"/>
                <a:ea typeface="Anton"/>
                <a:cs typeface="Anton"/>
                <a:sym typeface="Anton"/>
              </a:rPr>
              <a:t>Ejemplo</a:t>
            </a:r>
            <a:endParaRPr b="0" i="0" sz="4000" u="none" cap="none" strike="noStrike">
              <a:solidFill>
                <a:schemeClr val="dk1"/>
              </a:solidFill>
              <a:latin typeface="Anton"/>
              <a:ea typeface="Anton"/>
              <a:cs typeface="Anton"/>
              <a:sym typeface="Anton"/>
            </a:endParaRPr>
          </a:p>
        </p:txBody>
      </p:sp>
      <p:pic>
        <p:nvPicPr>
          <p:cNvPr id="480" name="Google Shape;480;p63"/>
          <p:cNvPicPr preferRelativeResize="0"/>
          <p:nvPr/>
        </p:nvPicPr>
        <p:blipFill rotWithShape="1">
          <a:blip r:embed="rId4">
            <a:alphaModFix/>
          </a:blip>
          <a:srcRect b="0" l="0" r="0" t="0"/>
          <a:stretch/>
        </p:blipFill>
        <p:spPr>
          <a:xfrm>
            <a:off x="1005275" y="1628999"/>
            <a:ext cx="3129495" cy="1502935"/>
          </a:xfrm>
          <a:prstGeom prst="rect">
            <a:avLst/>
          </a:prstGeom>
          <a:noFill/>
          <a:ln>
            <a:noFill/>
          </a:ln>
        </p:spPr>
      </p:pic>
      <p:pic>
        <p:nvPicPr>
          <p:cNvPr id="481" name="Google Shape;481;p63"/>
          <p:cNvPicPr preferRelativeResize="0"/>
          <p:nvPr/>
        </p:nvPicPr>
        <p:blipFill rotWithShape="1">
          <a:blip r:embed="rId5">
            <a:alphaModFix/>
          </a:blip>
          <a:srcRect b="0" l="0" r="0" t="0"/>
          <a:stretch/>
        </p:blipFill>
        <p:spPr>
          <a:xfrm>
            <a:off x="4332067" y="1628999"/>
            <a:ext cx="2081536" cy="2271397"/>
          </a:xfrm>
          <a:prstGeom prst="rect">
            <a:avLst/>
          </a:prstGeom>
          <a:noFill/>
          <a:ln>
            <a:noFill/>
          </a:ln>
        </p:spPr>
      </p:pic>
      <p:pic>
        <p:nvPicPr>
          <p:cNvPr id="482" name="Google Shape;482;p63"/>
          <p:cNvPicPr preferRelativeResize="0"/>
          <p:nvPr/>
        </p:nvPicPr>
        <p:blipFill rotWithShape="1">
          <a:blip r:embed="rId6">
            <a:alphaModFix/>
          </a:blip>
          <a:srcRect b="0" l="0" r="0" t="0"/>
          <a:stretch/>
        </p:blipFill>
        <p:spPr>
          <a:xfrm>
            <a:off x="6610900" y="1628999"/>
            <a:ext cx="1295750" cy="2271400"/>
          </a:xfrm>
          <a:prstGeom prst="rect">
            <a:avLst/>
          </a:prstGeom>
          <a:noFill/>
          <a:ln>
            <a:noFill/>
          </a:ln>
        </p:spPr>
      </p:pic>
      <p:sp>
        <p:nvSpPr>
          <p:cNvPr id="483" name="Google Shape;483;p63"/>
          <p:cNvSpPr txBox="1"/>
          <p:nvPr/>
        </p:nvSpPr>
        <p:spPr>
          <a:xfrm>
            <a:off x="1005275" y="4000894"/>
            <a:ext cx="1077300" cy="53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s-419" sz="1800" u="none" cap="none" strike="noStrike">
                <a:solidFill>
                  <a:schemeClr val="dk1"/>
                </a:solidFill>
                <a:latin typeface="Didact Gothic"/>
                <a:ea typeface="Didact Gothic"/>
                <a:cs typeface="Didact Gothic"/>
                <a:sym typeface="Didact Gothic"/>
              </a:rPr>
              <a:t>Desktop</a:t>
            </a:r>
            <a:endParaRPr b="1" i="0" sz="1400" u="none" cap="none" strike="noStrike">
              <a:solidFill>
                <a:srgbClr val="000000"/>
              </a:solidFill>
              <a:latin typeface="Arial"/>
              <a:ea typeface="Arial"/>
              <a:cs typeface="Arial"/>
              <a:sym typeface="Arial"/>
            </a:endParaRPr>
          </a:p>
        </p:txBody>
      </p:sp>
      <p:sp>
        <p:nvSpPr>
          <p:cNvPr id="484" name="Google Shape;484;p63"/>
          <p:cNvSpPr txBox="1"/>
          <p:nvPr/>
        </p:nvSpPr>
        <p:spPr>
          <a:xfrm>
            <a:off x="4332075" y="4000894"/>
            <a:ext cx="1077300" cy="53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s-419" sz="1800" u="none" cap="none" strike="noStrike">
                <a:solidFill>
                  <a:schemeClr val="dk1"/>
                </a:solidFill>
                <a:latin typeface="Didact Gothic"/>
                <a:ea typeface="Didact Gothic"/>
                <a:cs typeface="Didact Gothic"/>
                <a:sym typeface="Didact Gothic"/>
              </a:rPr>
              <a:t>Tablet</a:t>
            </a:r>
            <a:endParaRPr b="1" i="0" sz="1400" u="none" cap="none" strike="noStrike">
              <a:solidFill>
                <a:srgbClr val="000000"/>
              </a:solidFill>
              <a:latin typeface="Arial"/>
              <a:ea typeface="Arial"/>
              <a:cs typeface="Arial"/>
              <a:sym typeface="Arial"/>
            </a:endParaRPr>
          </a:p>
        </p:txBody>
      </p:sp>
      <p:sp>
        <p:nvSpPr>
          <p:cNvPr id="485" name="Google Shape;485;p63"/>
          <p:cNvSpPr txBox="1"/>
          <p:nvPr/>
        </p:nvSpPr>
        <p:spPr>
          <a:xfrm>
            <a:off x="6610900" y="4000894"/>
            <a:ext cx="1077300" cy="53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s-419" sz="1800" u="none" cap="none" strike="noStrike">
                <a:solidFill>
                  <a:schemeClr val="dk1"/>
                </a:solidFill>
                <a:latin typeface="Didact Gothic"/>
                <a:ea typeface="Didact Gothic"/>
                <a:cs typeface="Didact Gothic"/>
                <a:sym typeface="Didact Gothic"/>
              </a:rPr>
              <a:t>Mobile</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Responsive + Mobile First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Crear animaciones con CSS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Agregar transformaciones a elementos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Incorporar transiciones a elementos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21" name="Google Shape;121;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2" name="Google Shape;122;p28"/>
          <p:cNvPicPr preferRelativeResize="0"/>
          <p:nvPr/>
        </p:nvPicPr>
        <p:blipFill rotWithShape="1">
          <a:blip r:embed="rId3">
            <a:alphaModFix/>
          </a:blip>
          <a:srcRect b="0" l="0" r="0" t="0"/>
          <a:stretch/>
        </p:blipFill>
        <p:spPr>
          <a:xfrm>
            <a:off x="1611688" y="1439550"/>
            <a:ext cx="1186525" cy="1186525"/>
          </a:xfrm>
          <a:prstGeom prst="rect">
            <a:avLst/>
          </a:prstGeom>
          <a:noFill/>
          <a:ln>
            <a:noFill/>
          </a:ln>
        </p:spPr>
      </p:pic>
      <p:pic>
        <p:nvPicPr>
          <p:cNvPr id="123" name="Google Shape;123;p28"/>
          <p:cNvPicPr preferRelativeResize="0"/>
          <p:nvPr/>
        </p:nvPicPr>
        <p:blipFill rotWithShape="1">
          <a:blip r:embed="rId4">
            <a:alphaModFix/>
          </a:blip>
          <a:srcRect b="0" l="0" r="0" t="0"/>
          <a:stretch/>
        </p:blipFill>
        <p:spPr>
          <a:xfrm>
            <a:off x="7567925" y="4670900"/>
            <a:ext cx="1186526" cy="330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p6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0" i="1" lang="es-419" sz="3600" u="none" cap="none" strike="noStrike">
                <a:solidFill>
                  <a:srgbClr val="E0FF00"/>
                </a:solidFill>
                <a:latin typeface="Anton"/>
                <a:ea typeface="Anton"/>
                <a:cs typeface="Anton"/>
                <a:sym typeface="Anton"/>
              </a:rPr>
              <a:t>GRADIENTES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6" name="Google Shape;496;p65"/>
          <p:cNvSpPr txBox="1"/>
          <p:nvPr/>
        </p:nvSpPr>
        <p:spPr>
          <a:xfrm>
            <a:off x="606750" y="1273863"/>
            <a:ext cx="7930500" cy="9171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highlight>
                  <a:srgbClr val="FFFFFF"/>
                </a:highlight>
                <a:latin typeface="Helvetica Neue Light"/>
                <a:ea typeface="Helvetica Neue Light"/>
                <a:cs typeface="Helvetica Neue Light"/>
                <a:sym typeface="Helvetica Neue Light"/>
              </a:rPr>
              <a:t>Para entender los valores que debemos aplicar, es necesario comprender el concepto de los ejes.</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497" name="Google Shape;497;p65"/>
          <p:cNvSpPr txBox="1"/>
          <p:nvPr/>
        </p:nvSpPr>
        <p:spPr>
          <a:xfrm>
            <a:off x="1453047" y="3417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chemeClr val="dk1"/>
                </a:solidFill>
                <a:latin typeface="Anton"/>
                <a:ea typeface="Anton"/>
                <a:cs typeface="Anton"/>
                <a:sym typeface="Anton"/>
              </a:rPr>
              <a:t>EJES</a:t>
            </a:r>
            <a:endParaRPr b="0" i="1" sz="4000" u="none" cap="none" strike="noStrike">
              <a:solidFill>
                <a:srgbClr val="000000"/>
              </a:solidFill>
              <a:latin typeface="Anton"/>
              <a:ea typeface="Anton"/>
              <a:cs typeface="Anton"/>
              <a:sym typeface="Anton"/>
            </a:endParaRPr>
          </a:p>
        </p:txBody>
      </p:sp>
      <p:sp>
        <p:nvSpPr>
          <p:cNvPr id="498" name="Google Shape;498;p65"/>
          <p:cNvSpPr txBox="1"/>
          <p:nvPr/>
        </p:nvSpPr>
        <p:spPr>
          <a:xfrm>
            <a:off x="726050" y="2341450"/>
            <a:ext cx="4551900" cy="23631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rgbClr val="3CEFAB"/>
              </a:buClr>
              <a:buSzPts val="1700"/>
              <a:buFont typeface="Arial"/>
              <a:buChar char="●"/>
            </a:pPr>
            <a:r>
              <a:rPr b="1" i="0" lang="es-419" sz="1700" u="none" cap="none" strike="noStrike">
                <a:solidFill>
                  <a:srgbClr val="000000"/>
                </a:solidFill>
                <a:latin typeface="Helvetica Neue"/>
                <a:ea typeface="Helvetica Neue"/>
                <a:cs typeface="Helvetica Neue"/>
                <a:sym typeface="Helvetica Neue"/>
              </a:rPr>
              <a:t>X</a:t>
            </a:r>
            <a:r>
              <a:rPr b="0" i="0" lang="es-419" sz="1700" u="none" cap="none" strike="noStrike">
                <a:solidFill>
                  <a:srgbClr val="000000"/>
                </a:solidFill>
                <a:latin typeface="Helvetica Neue Light"/>
                <a:ea typeface="Helvetica Neue Light"/>
                <a:cs typeface="Helvetica Neue Light"/>
                <a:sym typeface="Helvetica Neue Light"/>
              </a:rPr>
              <a:t> se refiere a la posición horizontal, de izquierda a derecha.</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rgbClr val="3CEFAB"/>
              </a:buClr>
              <a:buSzPts val="1700"/>
              <a:buFont typeface="Lato"/>
              <a:buChar char="●"/>
            </a:pPr>
            <a:r>
              <a:rPr b="1" i="0" lang="es-419" sz="1700" u="none" cap="none" strike="noStrike">
                <a:solidFill>
                  <a:srgbClr val="000000"/>
                </a:solidFill>
                <a:latin typeface="Helvetica Neue"/>
                <a:ea typeface="Helvetica Neue"/>
                <a:cs typeface="Helvetica Neue"/>
                <a:sym typeface="Helvetica Neue"/>
              </a:rPr>
              <a:t>Y </a:t>
            </a:r>
            <a:r>
              <a:rPr b="0" i="0" lang="es-419" sz="1700" u="none" cap="none" strike="noStrike">
                <a:solidFill>
                  <a:srgbClr val="000000"/>
                </a:solidFill>
                <a:latin typeface="Helvetica Neue Light"/>
                <a:ea typeface="Helvetica Neue Light"/>
                <a:cs typeface="Helvetica Neue Light"/>
                <a:sym typeface="Helvetica Neue Light"/>
              </a:rPr>
              <a:t>se refiere a la posición vertical, de arriba hacia abajo.</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rgbClr val="3CEFAB"/>
              </a:buClr>
              <a:buSzPts val="1700"/>
              <a:buFont typeface="Lato"/>
              <a:buChar char="●"/>
            </a:pPr>
            <a:r>
              <a:rPr b="1" i="0" lang="es-419" sz="1700" u="none" cap="none" strike="noStrike">
                <a:solidFill>
                  <a:srgbClr val="000000"/>
                </a:solidFill>
                <a:latin typeface="Helvetica Neue"/>
                <a:ea typeface="Helvetica Neue"/>
                <a:cs typeface="Helvetica Neue"/>
                <a:sym typeface="Helvetica Neue"/>
              </a:rPr>
              <a:t>Z </a:t>
            </a:r>
            <a:r>
              <a:rPr b="0" i="0" lang="es-419" sz="1700" u="none" cap="none" strike="noStrike">
                <a:solidFill>
                  <a:srgbClr val="000000"/>
                </a:solidFill>
                <a:latin typeface="Helvetica Neue Light"/>
                <a:ea typeface="Helvetica Neue Light"/>
                <a:cs typeface="Helvetica Neue Light"/>
                <a:sym typeface="Helvetica Neue Light"/>
              </a:rPr>
              <a:t> puedes también mover los elementos </a:t>
            </a:r>
            <a:r>
              <a:rPr b="0" i="0" lang="es-419" sz="1700" u="none" cap="none" strike="noStrike">
                <a:solidFill>
                  <a:srgbClr val="000000"/>
                </a:solidFill>
                <a:highlight>
                  <a:srgbClr val="E0FF00"/>
                </a:highlight>
                <a:latin typeface="Helvetica Neue Light"/>
                <a:ea typeface="Helvetica Neue Light"/>
                <a:cs typeface="Helvetica Neue Light"/>
                <a:sym typeface="Helvetica Neue Light"/>
              </a:rPr>
              <a:t>hacia adelante o atrás</a:t>
            </a:r>
            <a:r>
              <a:rPr b="0" i="0" lang="es-419" sz="1700" u="none" cap="none" strike="noStrike">
                <a:solidFill>
                  <a:srgbClr val="000000"/>
                </a:solidFill>
                <a:latin typeface="Helvetica Neue Light"/>
                <a:ea typeface="Helvetica Neue Light"/>
                <a:cs typeface="Helvetica Neue Light"/>
                <a:sym typeface="Helvetica Neue Light"/>
              </a:rPr>
              <a:t> en el documento (2D), como si se tratara de un espacio 3D.</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499" name="Google Shape;499;p65"/>
          <p:cNvPicPr preferRelativeResize="0"/>
          <p:nvPr/>
        </p:nvPicPr>
        <p:blipFill rotWithShape="1">
          <a:blip r:embed="rId4">
            <a:alphaModFix/>
          </a:blip>
          <a:srcRect b="0" l="0" r="0" t="0"/>
          <a:stretch/>
        </p:blipFill>
        <p:spPr>
          <a:xfrm>
            <a:off x="5430350" y="2068406"/>
            <a:ext cx="3226199" cy="243881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5" name="Google Shape;505;p66"/>
          <p:cNvSpPr txBox="1"/>
          <p:nvPr/>
        </p:nvSpPr>
        <p:spPr>
          <a:xfrm>
            <a:off x="1453047" y="3540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GRADIENTES</a:t>
            </a:r>
            <a:endParaRPr b="0" i="1" sz="4000" u="none" cap="none" strike="noStrike">
              <a:solidFill>
                <a:srgbClr val="000000"/>
              </a:solidFill>
              <a:latin typeface="Anton"/>
              <a:ea typeface="Anton"/>
              <a:cs typeface="Anton"/>
              <a:sym typeface="Anton"/>
            </a:endParaRPr>
          </a:p>
        </p:txBody>
      </p:sp>
      <p:pic>
        <p:nvPicPr>
          <p:cNvPr id="506" name="Google Shape;506;p66"/>
          <p:cNvPicPr preferRelativeResize="0"/>
          <p:nvPr/>
        </p:nvPicPr>
        <p:blipFill rotWithShape="1">
          <a:blip r:embed="rId4">
            <a:alphaModFix/>
          </a:blip>
          <a:srcRect b="0" l="0" r="0" t="0"/>
          <a:stretch/>
        </p:blipFill>
        <p:spPr>
          <a:xfrm>
            <a:off x="1976072" y="1106215"/>
            <a:ext cx="5191860" cy="376828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10" name="Shape 510"/>
        <p:cNvGrpSpPr/>
        <p:nvPr/>
      </p:nvGrpSpPr>
      <p:grpSpPr>
        <a:xfrm>
          <a:off x="0" y="0"/>
          <a:ext cx="0" cy="0"/>
          <a:chOff x="0" y="0"/>
          <a:chExt cx="0" cy="0"/>
        </a:xfrm>
      </p:grpSpPr>
      <p:sp>
        <p:nvSpPr>
          <p:cNvPr id="511" name="Google Shape;511;p67"/>
          <p:cNvSpPr txBox="1"/>
          <p:nvPr/>
        </p:nvSpPr>
        <p:spPr>
          <a:xfrm>
            <a:off x="781050" y="1416600"/>
            <a:ext cx="7581900" cy="339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CSS3 ha agregado la opción de crear gradientes (fondos en degradé) sin la necesidad de usar imágenes. Los gradientes en CSS son de dos tipos: lineales (</a:t>
            </a:r>
            <a:r>
              <a:rPr b="0" i="1" lang="es-419" sz="1800" u="none" cap="none" strike="noStrike">
                <a:solidFill>
                  <a:srgbClr val="000000"/>
                </a:solidFill>
                <a:latin typeface="Helvetica Neue Light"/>
                <a:ea typeface="Helvetica Neue Light"/>
                <a:cs typeface="Helvetica Neue Light"/>
                <a:sym typeface="Helvetica Neue Light"/>
              </a:rPr>
              <a:t>linear-gradient</a:t>
            </a:r>
            <a:r>
              <a:rPr b="0" i="0" lang="es-419" sz="1800" u="none" cap="none" strike="noStrike">
                <a:solidFill>
                  <a:srgbClr val="000000"/>
                </a:solidFill>
                <a:latin typeface="Helvetica Neue Light"/>
                <a:ea typeface="Helvetica Neue Light"/>
                <a:cs typeface="Helvetica Neue Light"/>
                <a:sym typeface="Helvetica Neue Light"/>
              </a:rPr>
              <a:t>) y radiales (</a:t>
            </a:r>
            <a:r>
              <a:rPr b="0" i="1" lang="es-419" sz="1800" u="none" cap="none" strike="noStrike">
                <a:solidFill>
                  <a:srgbClr val="000000"/>
                </a:solidFill>
                <a:latin typeface="Helvetica Neue Light"/>
                <a:ea typeface="Helvetica Neue Light"/>
                <a:cs typeface="Helvetica Neue Light"/>
                <a:sym typeface="Helvetica Neue Light"/>
              </a:rPr>
              <a:t>radial-gradient</a:t>
            </a:r>
            <a:r>
              <a:rPr b="0" i="0" lang="es-419"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En el gradiente lineal, la transformación de color va avanzando línea a línea; mientras que en el radial, dicha transformación se produce debido a que sucesivos círculos concéntricos van cambiando de color.</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12" name="Google Shape;512;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3" name="Google Shape;513;p67"/>
          <p:cNvSpPr txBox="1"/>
          <p:nvPr/>
        </p:nvSpPr>
        <p:spPr>
          <a:xfrm>
            <a:off x="3251099" y="314400"/>
            <a:ext cx="2641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GRADIENTES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9" name="Google Shape;519;p68"/>
          <p:cNvSpPr txBox="1"/>
          <p:nvPr/>
        </p:nvSpPr>
        <p:spPr>
          <a:xfrm>
            <a:off x="1145250" y="1002525"/>
            <a:ext cx="6853500" cy="8904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highlight>
                  <a:srgbClr val="FFFFFF"/>
                </a:highlight>
                <a:latin typeface="Helvetica Neue Light"/>
                <a:ea typeface="Helvetica Neue Light"/>
                <a:cs typeface="Helvetica Neue Light"/>
                <a:sym typeface="Helvetica Neue Light"/>
              </a:rPr>
              <a:t>El gradiente normalmente se usa en la propiedad </a:t>
            </a:r>
            <a:r>
              <a:rPr b="0" i="1" lang="es-419" sz="1800" u="none" cap="none" strike="noStrike">
                <a:solidFill>
                  <a:schemeClr val="dk1"/>
                </a:solidFill>
                <a:highlight>
                  <a:srgbClr val="E0FF00"/>
                </a:highlight>
                <a:latin typeface="Helvetica Neue Light"/>
                <a:ea typeface="Helvetica Neue Light"/>
                <a:cs typeface="Helvetica Neue Light"/>
                <a:sym typeface="Helvetica Neue Light"/>
              </a:rPr>
              <a:t>background</a:t>
            </a:r>
            <a:r>
              <a:rPr b="0" i="1" lang="es-419" sz="1800" u="none" cap="none" strike="noStrike">
                <a:solidFill>
                  <a:schemeClr val="dk1"/>
                </a:solidFill>
                <a:highlight>
                  <a:schemeClr val="lt1"/>
                </a:highlight>
                <a:latin typeface="Helvetica Neue Light"/>
                <a:ea typeface="Helvetica Neue Light"/>
                <a:cs typeface="Helvetica Neue Light"/>
                <a:sym typeface="Helvetica Neue Light"/>
              </a:rPr>
              <a:t>:</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20" name="Google Shape;520;p68"/>
          <p:cNvSpPr txBox="1"/>
          <p:nvPr/>
        </p:nvSpPr>
        <p:spPr>
          <a:xfrm>
            <a:off x="1453047" y="3047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chemeClr val="dk1"/>
                </a:solidFill>
                <a:latin typeface="Anton"/>
                <a:ea typeface="Anton"/>
                <a:cs typeface="Anton"/>
                <a:sym typeface="Anton"/>
              </a:rPr>
              <a:t>GRADIENTES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0"/>
              </a:spcBef>
              <a:spcAft>
                <a:spcPts val="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521" name="Google Shape;521;p68"/>
          <p:cNvSpPr txBox="1"/>
          <p:nvPr/>
        </p:nvSpPr>
        <p:spPr>
          <a:xfrm>
            <a:off x="1796750" y="1821600"/>
            <a:ext cx="61530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.clase</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background-image</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795E26"/>
                </a:solidFill>
                <a:latin typeface="Consolas"/>
                <a:ea typeface="Consolas"/>
                <a:cs typeface="Consolas"/>
                <a:sym typeface="Consolas"/>
              </a:rPr>
              <a:t>linear-gradient</a:t>
            </a:r>
            <a:r>
              <a:rPr b="0" i="0" lang="es-419" sz="1400" u="none" cap="none" strike="noStrike">
                <a:solidFill>
                  <a:schemeClr val="dk1"/>
                </a:solidFill>
                <a:latin typeface="Consolas"/>
                <a:ea typeface="Consolas"/>
                <a:cs typeface="Consolas"/>
                <a:sym typeface="Consolas"/>
              </a:rPr>
              <a:t>(to </a:t>
            </a:r>
            <a:r>
              <a:rPr b="0" i="0" lang="es-419" sz="1400" u="none" cap="none" strike="noStrike">
                <a:solidFill>
                  <a:srgbClr val="0451A5"/>
                </a:solidFill>
                <a:latin typeface="Consolas"/>
                <a:ea typeface="Consolas"/>
                <a:cs typeface="Consolas"/>
                <a:sym typeface="Consolas"/>
              </a:rPr>
              <a:t>left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451A5"/>
                </a:solidFill>
                <a:latin typeface="Consolas"/>
                <a:ea typeface="Consolas"/>
                <a:cs typeface="Consolas"/>
                <a:sym typeface="Consolas"/>
              </a:rPr>
              <a:t>red</a:t>
            </a:r>
            <a:r>
              <a:rPr b="0" i="0" lang="es-419" sz="1400" u="none" cap="none" strike="noStrike">
                <a:solidFill>
                  <a:schemeClr val="dk1"/>
                </a:solidFill>
                <a:latin typeface="Consolas"/>
                <a:ea typeface="Consolas"/>
                <a:cs typeface="Consolas"/>
                <a:sym typeface="Consolas"/>
              </a:rPr>
              <a:t> , </a:t>
            </a:r>
            <a:r>
              <a:rPr b="0" i="0" lang="es-419" sz="1400" u="none" cap="none" strike="noStrike">
                <a:solidFill>
                  <a:srgbClr val="0451A5"/>
                </a:solidFill>
                <a:latin typeface="Consolas"/>
                <a:ea typeface="Consolas"/>
                <a:cs typeface="Consolas"/>
                <a:sym typeface="Consolas"/>
              </a:rPr>
              <a:t>yellow</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522" name="Google Shape;522;p68"/>
          <p:cNvSpPr txBox="1"/>
          <p:nvPr/>
        </p:nvSpPr>
        <p:spPr>
          <a:xfrm>
            <a:off x="1228125" y="1396350"/>
            <a:ext cx="3130200" cy="591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Gradientes lineales:</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523" name="Google Shape;523;p68"/>
          <p:cNvSpPr txBox="1"/>
          <p:nvPr/>
        </p:nvSpPr>
        <p:spPr>
          <a:xfrm>
            <a:off x="1756200" y="3316475"/>
            <a:ext cx="5631600" cy="14529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Puedes elegir el punto de inicio del gradiente. Los puntos de inicio pueden ser </a:t>
            </a:r>
            <a:r>
              <a:rPr b="0" i="1" lang="es-419" sz="1800" u="none" cap="none" strike="noStrike">
                <a:solidFill>
                  <a:schemeClr val="dk1"/>
                </a:solidFill>
                <a:highlight>
                  <a:schemeClr val="lt1"/>
                </a:highlight>
                <a:latin typeface="Helvetica Neue Light"/>
                <a:ea typeface="Helvetica Neue Light"/>
                <a:cs typeface="Helvetica Neue Light"/>
                <a:sym typeface="Helvetica Neue Light"/>
              </a:rPr>
              <a:t>top, right, left o bottom</a:t>
            </a:r>
            <a:r>
              <a:rPr b="0" i="0" lang="es-419" sz="1800" u="none" cap="none" strike="noStrike">
                <a:solidFill>
                  <a:schemeClr val="dk1"/>
                </a:solidFill>
                <a:highlight>
                  <a:schemeClr val="lt1"/>
                </a:highlight>
                <a:latin typeface="Helvetica Neue Light"/>
                <a:ea typeface="Helvetica Neue Light"/>
                <a:cs typeface="Helvetica Neue Light"/>
                <a:sym typeface="Helvetica Neue Light"/>
              </a:rPr>
              <a:t> de tu caja, o puedes escoger los grados de inclinación que quieres que tenga tu gradiente.</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cxnSp>
        <p:nvCxnSpPr>
          <p:cNvPr id="524" name="Google Shape;524;p68"/>
          <p:cNvCxnSpPr/>
          <p:nvPr/>
        </p:nvCxnSpPr>
        <p:spPr>
          <a:xfrm flipH="1" rot="10800000">
            <a:off x="5143500" y="2552375"/>
            <a:ext cx="545700" cy="7641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0" name="Google Shape;530;p69"/>
          <p:cNvSpPr txBox="1"/>
          <p:nvPr/>
        </p:nvSpPr>
        <p:spPr>
          <a:xfrm>
            <a:off x="3751650" y="2954850"/>
            <a:ext cx="49935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#grad</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background-image</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795E26"/>
                </a:solidFill>
                <a:latin typeface="Consolas"/>
                <a:ea typeface="Consolas"/>
                <a:cs typeface="Consolas"/>
                <a:sym typeface="Consolas"/>
              </a:rPr>
              <a:t>linear-gradient</a:t>
            </a:r>
            <a:r>
              <a:rPr b="0" i="0" lang="es-419" sz="1400" u="none" cap="none" strike="noStrike">
                <a:solidFill>
                  <a:schemeClr val="dk1"/>
                </a:solidFill>
                <a:latin typeface="Consolas"/>
                <a:ea typeface="Consolas"/>
                <a:cs typeface="Consolas"/>
                <a:sym typeface="Consolas"/>
              </a:rPr>
              <a:t>(</a:t>
            </a:r>
            <a:r>
              <a:rPr b="0" i="0" lang="es-419" sz="1400" u="none" cap="none" strike="noStrike">
                <a:solidFill>
                  <a:srgbClr val="0451A5"/>
                </a:solidFill>
                <a:latin typeface="Consolas"/>
                <a:ea typeface="Consolas"/>
                <a:cs typeface="Consolas"/>
                <a:sym typeface="Consolas"/>
              </a:rPr>
              <a:t>red</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451A5"/>
                </a:solidFill>
                <a:latin typeface="Consolas"/>
                <a:ea typeface="Consolas"/>
                <a:cs typeface="Consolas"/>
                <a:sym typeface="Consolas"/>
              </a:rPr>
              <a:t>yellow</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531" name="Google Shape;531;p69"/>
          <p:cNvSpPr txBox="1"/>
          <p:nvPr/>
        </p:nvSpPr>
        <p:spPr>
          <a:xfrm>
            <a:off x="3751650" y="3986050"/>
            <a:ext cx="49935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Forma predeterminada: de arriba hacia abajo.</a:t>
            </a:r>
            <a:endParaRPr b="0" i="0" sz="1400" u="none" cap="none" strike="noStrike">
              <a:solidFill>
                <a:srgbClr val="000000"/>
              </a:solidFill>
              <a:latin typeface="Helvetica Neue"/>
              <a:ea typeface="Helvetica Neue"/>
              <a:cs typeface="Helvetica Neue"/>
              <a:sym typeface="Helvetica Neue"/>
            </a:endParaRPr>
          </a:p>
        </p:txBody>
      </p:sp>
      <p:sp>
        <p:nvSpPr>
          <p:cNvPr id="532" name="Google Shape;532;p69"/>
          <p:cNvSpPr txBox="1"/>
          <p:nvPr/>
        </p:nvSpPr>
        <p:spPr>
          <a:xfrm>
            <a:off x="3234299" y="373225"/>
            <a:ext cx="2675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chemeClr val="dk1"/>
                </a:solidFill>
                <a:latin typeface="Anton"/>
                <a:ea typeface="Anton"/>
                <a:cs typeface="Anton"/>
                <a:sym typeface="Anton"/>
              </a:rPr>
              <a:t>GRADIENTES</a:t>
            </a:r>
            <a:endParaRPr b="0" i="1" sz="4000" u="none" cap="none" strike="noStrike">
              <a:solidFill>
                <a:srgbClr val="000000"/>
              </a:solidFill>
              <a:latin typeface="Anton"/>
              <a:ea typeface="Anton"/>
              <a:cs typeface="Anton"/>
              <a:sym typeface="Anton"/>
            </a:endParaRPr>
          </a:p>
        </p:txBody>
      </p:sp>
      <p:cxnSp>
        <p:nvCxnSpPr>
          <p:cNvPr id="533" name="Google Shape;533;p69"/>
          <p:cNvCxnSpPr/>
          <p:nvPr/>
        </p:nvCxnSpPr>
        <p:spPr>
          <a:xfrm>
            <a:off x="3422725" y="1416575"/>
            <a:ext cx="0" cy="1350600"/>
          </a:xfrm>
          <a:prstGeom prst="straightConnector1">
            <a:avLst/>
          </a:prstGeom>
          <a:noFill/>
          <a:ln cap="flat" cmpd="sng" w="38100">
            <a:solidFill>
              <a:srgbClr val="FF0000"/>
            </a:solidFill>
            <a:prstDash val="solid"/>
            <a:round/>
            <a:headEnd len="sm" w="sm" type="none"/>
            <a:tailEnd len="med" w="med" type="triangle"/>
          </a:ln>
        </p:spPr>
      </p:cxnSp>
      <p:sp>
        <p:nvSpPr>
          <p:cNvPr id="534" name="Google Shape;534;p69"/>
          <p:cNvSpPr txBox="1"/>
          <p:nvPr/>
        </p:nvSpPr>
        <p:spPr>
          <a:xfrm>
            <a:off x="3489625" y="1071025"/>
            <a:ext cx="29196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Valor por defecto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5" name="Google Shape;535;p69"/>
          <p:cNvSpPr txBox="1"/>
          <p:nvPr/>
        </p:nvSpPr>
        <p:spPr>
          <a:xfrm>
            <a:off x="726050" y="1926625"/>
            <a:ext cx="2220900" cy="2809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&lt;div </a:t>
            </a:r>
            <a:r>
              <a:rPr b="0" i="0" lang="es-419" sz="1400" u="none" cap="none" strike="noStrike">
                <a:solidFill>
                  <a:srgbClr val="FF0000"/>
                </a:solidFill>
                <a:latin typeface="Consolas"/>
                <a:ea typeface="Consolas"/>
                <a:cs typeface="Consolas"/>
                <a:sym typeface="Consolas"/>
              </a:rPr>
              <a:t>id</a:t>
            </a:r>
            <a:r>
              <a:rPr b="0" i="0" lang="es-419" sz="1400" u="none" cap="none" strike="noStrike">
                <a:solidFill>
                  <a:srgbClr val="800000"/>
                </a:solidFill>
                <a:latin typeface="Consolas"/>
                <a:ea typeface="Consolas"/>
                <a:cs typeface="Consolas"/>
                <a:sym typeface="Consolas"/>
              </a:rPr>
              <a:t>="</a:t>
            </a:r>
            <a:r>
              <a:rPr b="0" i="0" lang="es-419" sz="1400" u="none" cap="none" strike="noStrike">
                <a:solidFill>
                  <a:srgbClr val="0000FF"/>
                </a:solidFill>
                <a:latin typeface="Consolas"/>
                <a:ea typeface="Consolas"/>
                <a:cs typeface="Consolas"/>
                <a:sym typeface="Consolas"/>
              </a:rPr>
              <a:t>grid</a:t>
            </a:r>
            <a:r>
              <a:rPr b="0" i="0" lang="es-419"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000000"/>
                </a:solidFill>
                <a:latin typeface="Consolas"/>
                <a:ea typeface="Consolas"/>
                <a:cs typeface="Consolas"/>
                <a:sym typeface="Consolas"/>
              </a:rPr>
              <a:t> Lorem ipsum dolor sit amet, consectetur adipiscing elit.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536" name="Google Shape;536;p69"/>
          <p:cNvSpPr txBox="1"/>
          <p:nvPr/>
        </p:nvSpPr>
        <p:spPr>
          <a:xfrm>
            <a:off x="726050" y="1439225"/>
            <a:ext cx="2919600" cy="4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Helvetica Neue"/>
                <a:ea typeface="Helvetica Neue"/>
                <a:cs typeface="Helvetica Neue"/>
                <a:sym typeface="Helvetica Neue"/>
              </a:rPr>
              <a:t>HTML</a:t>
            </a:r>
            <a:endParaRPr b="1" i="0" sz="1400" u="none" cap="none" strike="noStrike">
              <a:solidFill>
                <a:srgbClr val="000000"/>
              </a:solidFill>
              <a:latin typeface="Helvetica Neue"/>
              <a:ea typeface="Helvetica Neue"/>
              <a:cs typeface="Helvetica Neue"/>
              <a:sym typeface="Helvetica Neue"/>
            </a:endParaRPr>
          </a:p>
        </p:txBody>
      </p:sp>
      <p:pic>
        <p:nvPicPr>
          <p:cNvPr id="537" name="Google Shape;537;p69"/>
          <p:cNvPicPr preferRelativeResize="0"/>
          <p:nvPr/>
        </p:nvPicPr>
        <p:blipFill rotWithShape="1">
          <a:blip r:embed="rId4">
            <a:alphaModFix/>
          </a:blip>
          <a:srcRect b="0" l="0" r="0" t="0"/>
          <a:stretch/>
        </p:blipFill>
        <p:spPr>
          <a:xfrm>
            <a:off x="3898494" y="1653563"/>
            <a:ext cx="4810800" cy="8766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3" name="Google Shape;543;p70"/>
          <p:cNvSpPr txBox="1"/>
          <p:nvPr/>
        </p:nvSpPr>
        <p:spPr>
          <a:xfrm>
            <a:off x="1447800" y="3365600"/>
            <a:ext cx="61530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#grad</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background-image</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795E26"/>
                </a:solidFill>
                <a:latin typeface="Consolas"/>
                <a:ea typeface="Consolas"/>
                <a:cs typeface="Consolas"/>
                <a:sym typeface="Consolas"/>
              </a:rPr>
              <a:t>linear-gradient</a:t>
            </a:r>
            <a:r>
              <a:rPr b="0" i="0" lang="es-419" sz="1400" u="none" cap="none" strike="noStrike">
                <a:solidFill>
                  <a:schemeClr val="dk1"/>
                </a:solidFill>
                <a:latin typeface="Consolas"/>
                <a:ea typeface="Consolas"/>
                <a:cs typeface="Consolas"/>
                <a:sym typeface="Consolas"/>
              </a:rPr>
              <a:t>(to </a:t>
            </a:r>
            <a:r>
              <a:rPr b="0" i="0" lang="es-419" sz="1400" u="none" cap="none" strike="noStrike">
                <a:solidFill>
                  <a:srgbClr val="0451A5"/>
                </a:solidFill>
                <a:latin typeface="Consolas"/>
                <a:ea typeface="Consolas"/>
                <a:cs typeface="Consolas"/>
                <a:sym typeface="Consolas"/>
              </a:rPr>
              <a:t>right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451A5"/>
                </a:solidFill>
                <a:latin typeface="Consolas"/>
                <a:ea typeface="Consolas"/>
                <a:cs typeface="Consolas"/>
                <a:sym typeface="Consolas"/>
              </a:rPr>
              <a:t>red</a:t>
            </a:r>
            <a:r>
              <a:rPr b="0" i="0" lang="es-419" sz="1400" u="none" cap="none" strike="noStrike">
                <a:solidFill>
                  <a:schemeClr val="dk1"/>
                </a:solidFill>
                <a:latin typeface="Consolas"/>
                <a:ea typeface="Consolas"/>
                <a:cs typeface="Consolas"/>
                <a:sym typeface="Consolas"/>
              </a:rPr>
              <a:t> , </a:t>
            </a:r>
            <a:r>
              <a:rPr b="0" i="0" lang="es-419" sz="1400" u="none" cap="none" strike="noStrike">
                <a:solidFill>
                  <a:srgbClr val="0451A5"/>
                </a:solidFill>
                <a:latin typeface="Consolas"/>
                <a:ea typeface="Consolas"/>
                <a:cs typeface="Consolas"/>
                <a:sym typeface="Consolas"/>
              </a:rPr>
              <a:t>yellow</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544" name="Google Shape;544;p70"/>
          <p:cNvSpPr txBox="1"/>
          <p:nvPr/>
        </p:nvSpPr>
        <p:spPr>
          <a:xfrm>
            <a:off x="1447800" y="4373775"/>
            <a:ext cx="61530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Hacia la derecha, desde el rojo hacia el amarillo.</a:t>
            </a:r>
            <a:endParaRPr b="0" i="0" sz="1400" u="none" cap="none" strike="noStrike">
              <a:solidFill>
                <a:srgbClr val="000000"/>
              </a:solidFill>
              <a:latin typeface="Helvetica Neue"/>
              <a:ea typeface="Helvetica Neue"/>
              <a:cs typeface="Helvetica Neue"/>
              <a:sym typeface="Helvetica Neue"/>
            </a:endParaRPr>
          </a:p>
        </p:txBody>
      </p:sp>
      <p:sp>
        <p:nvSpPr>
          <p:cNvPr id="545" name="Google Shape;545;p70"/>
          <p:cNvSpPr txBox="1"/>
          <p:nvPr/>
        </p:nvSpPr>
        <p:spPr>
          <a:xfrm>
            <a:off x="1453047" y="5311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chemeClr val="dk1"/>
                </a:solidFill>
                <a:latin typeface="Anton"/>
                <a:ea typeface="Anton"/>
                <a:cs typeface="Anton"/>
                <a:sym typeface="Anton"/>
              </a:rPr>
              <a:t>GRADIENTES</a:t>
            </a:r>
            <a:endParaRPr b="0" i="1" sz="4000" u="none" cap="none" strike="noStrike">
              <a:solidFill>
                <a:srgbClr val="000000"/>
              </a:solidFill>
              <a:latin typeface="Anton"/>
              <a:ea typeface="Anton"/>
              <a:cs typeface="Anton"/>
              <a:sym typeface="Anton"/>
            </a:endParaRPr>
          </a:p>
        </p:txBody>
      </p:sp>
      <p:pic>
        <p:nvPicPr>
          <p:cNvPr id="546" name="Google Shape;546;p70"/>
          <p:cNvPicPr preferRelativeResize="0"/>
          <p:nvPr/>
        </p:nvPicPr>
        <p:blipFill rotWithShape="1">
          <a:blip r:embed="rId4">
            <a:alphaModFix/>
          </a:blip>
          <a:srcRect b="0" l="0" r="0" t="0"/>
          <a:stretch/>
        </p:blipFill>
        <p:spPr>
          <a:xfrm>
            <a:off x="1550352" y="1840850"/>
            <a:ext cx="5948000" cy="1338457"/>
          </a:xfrm>
          <a:prstGeom prst="rect">
            <a:avLst/>
          </a:prstGeom>
          <a:noFill/>
          <a:ln>
            <a:noFill/>
          </a:ln>
        </p:spPr>
      </p:pic>
      <p:cxnSp>
        <p:nvCxnSpPr>
          <p:cNvPr id="547" name="Google Shape;547;p70"/>
          <p:cNvCxnSpPr/>
          <p:nvPr/>
        </p:nvCxnSpPr>
        <p:spPr>
          <a:xfrm flipH="1" rot="10800000">
            <a:off x="1664475" y="1528175"/>
            <a:ext cx="5648400" cy="1350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3" name="Google Shape;553;p71"/>
          <p:cNvSpPr txBox="1"/>
          <p:nvPr/>
        </p:nvSpPr>
        <p:spPr>
          <a:xfrm>
            <a:off x="1637200" y="3137004"/>
            <a:ext cx="63429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#grad</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background-image</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795E26"/>
                </a:solidFill>
                <a:latin typeface="Consolas"/>
                <a:ea typeface="Consolas"/>
                <a:cs typeface="Consolas"/>
                <a:sym typeface="Consolas"/>
              </a:rPr>
              <a:t>linear-gradient</a:t>
            </a:r>
            <a:r>
              <a:rPr b="0" i="0" lang="es-419" sz="1400" u="none" cap="none" strike="noStrike">
                <a:solidFill>
                  <a:schemeClr val="dk1"/>
                </a:solidFill>
                <a:latin typeface="Consolas"/>
                <a:ea typeface="Consolas"/>
                <a:cs typeface="Consolas"/>
                <a:sym typeface="Consolas"/>
              </a:rPr>
              <a:t>(to </a:t>
            </a:r>
            <a:r>
              <a:rPr b="0" i="0" lang="es-419" sz="1400" u="none" cap="none" strike="noStrike">
                <a:solidFill>
                  <a:srgbClr val="0451A5"/>
                </a:solidFill>
                <a:latin typeface="Consolas"/>
                <a:ea typeface="Consolas"/>
                <a:cs typeface="Consolas"/>
                <a:sym typeface="Consolas"/>
              </a:rPr>
              <a:t>bottom</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451A5"/>
                </a:solidFill>
                <a:latin typeface="Consolas"/>
                <a:ea typeface="Consolas"/>
                <a:cs typeface="Consolas"/>
                <a:sym typeface="Consolas"/>
              </a:rPr>
              <a:t>red</a:t>
            </a:r>
            <a:r>
              <a:rPr b="0" i="0" lang="es-419" sz="1400" u="none" cap="none" strike="noStrike">
                <a:solidFill>
                  <a:schemeClr val="dk1"/>
                </a:solidFill>
                <a:latin typeface="Consolas"/>
                <a:ea typeface="Consolas"/>
                <a:cs typeface="Consolas"/>
                <a:sym typeface="Consolas"/>
              </a:rPr>
              <a:t> , </a:t>
            </a:r>
            <a:r>
              <a:rPr b="0" i="0" lang="es-419" sz="1400" u="none" cap="none" strike="noStrike">
                <a:solidFill>
                  <a:srgbClr val="0451A5"/>
                </a:solidFill>
                <a:latin typeface="Consolas"/>
                <a:ea typeface="Consolas"/>
                <a:cs typeface="Consolas"/>
                <a:sym typeface="Consolas"/>
              </a:rPr>
              <a:t>yellow</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554" name="Google Shape;554;p71"/>
          <p:cNvSpPr txBox="1"/>
          <p:nvPr/>
        </p:nvSpPr>
        <p:spPr>
          <a:xfrm>
            <a:off x="1637200" y="4145175"/>
            <a:ext cx="63429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Hacia abajo, desde el rojo hacia el amarillo.</a:t>
            </a:r>
            <a:endParaRPr b="0" i="0" sz="1400" u="none" cap="none" strike="noStrike">
              <a:solidFill>
                <a:srgbClr val="000000"/>
              </a:solidFill>
              <a:latin typeface="Helvetica Neue"/>
              <a:ea typeface="Helvetica Neue"/>
              <a:cs typeface="Helvetica Neue"/>
              <a:sym typeface="Helvetica Neue"/>
            </a:endParaRPr>
          </a:p>
        </p:txBody>
      </p:sp>
      <p:pic>
        <p:nvPicPr>
          <p:cNvPr id="555" name="Google Shape;555;p71"/>
          <p:cNvPicPr preferRelativeResize="0"/>
          <p:nvPr/>
        </p:nvPicPr>
        <p:blipFill rotWithShape="1">
          <a:blip r:embed="rId4">
            <a:alphaModFix/>
          </a:blip>
          <a:srcRect b="0" l="0" r="0" t="0"/>
          <a:stretch/>
        </p:blipFill>
        <p:spPr>
          <a:xfrm>
            <a:off x="1742911" y="1654425"/>
            <a:ext cx="6131219" cy="1332280"/>
          </a:xfrm>
          <a:prstGeom prst="rect">
            <a:avLst/>
          </a:prstGeom>
          <a:noFill/>
          <a:ln>
            <a:noFill/>
          </a:ln>
        </p:spPr>
      </p:pic>
      <p:cxnSp>
        <p:nvCxnSpPr>
          <p:cNvPr id="556" name="Google Shape;556;p71"/>
          <p:cNvCxnSpPr/>
          <p:nvPr/>
        </p:nvCxnSpPr>
        <p:spPr>
          <a:xfrm>
            <a:off x="1441525" y="1568975"/>
            <a:ext cx="0" cy="1350600"/>
          </a:xfrm>
          <a:prstGeom prst="straightConnector1">
            <a:avLst/>
          </a:prstGeom>
          <a:noFill/>
          <a:ln cap="flat" cmpd="sng" w="38100">
            <a:solidFill>
              <a:srgbClr val="FF0000"/>
            </a:solidFill>
            <a:prstDash val="solid"/>
            <a:round/>
            <a:headEnd len="sm" w="sm" type="none"/>
            <a:tailEnd len="med" w="med" type="triangle"/>
          </a:ln>
        </p:spPr>
      </p:cxnSp>
      <p:sp>
        <p:nvSpPr>
          <p:cNvPr id="557" name="Google Shape;557;p71"/>
          <p:cNvSpPr txBox="1"/>
          <p:nvPr/>
        </p:nvSpPr>
        <p:spPr>
          <a:xfrm>
            <a:off x="3234299" y="373225"/>
            <a:ext cx="2675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chemeClr val="dk1"/>
                </a:solidFill>
                <a:latin typeface="Anton"/>
                <a:ea typeface="Anton"/>
                <a:cs typeface="Anton"/>
                <a:sym typeface="Anton"/>
              </a:rPr>
              <a:t>GRADIENTES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3" name="Google Shape;563;p72"/>
          <p:cNvSpPr txBox="1"/>
          <p:nvPr/>
        </p:nvSpPr>
        <p:spPr>
          <a:xfrm>
            <a:off x="1828800" y="3137005"/>
            <a:ext cx="59622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#grad</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background-image</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795E26"/>
                </a:solidFill>
                <a:latin typeface="Consolas"/>
                <a:ea typeface="Consolas"/>
                <a:cs typeface="Consolas"/>
                <a:sym typeface="Consolas"/>
              </a:rPr>
              <a:t>linear-gradient</a:t>
            </a:r>
            <a:r>
              <a:rPr b="0" i="0" lang="es-419" sz="1400" u="none" cap="none" strike="noStrike">
                <a:solidFill>
                  <a:schemeClr val="dk1"/>
                </a:solidFill>
                <a:latin typeface="Consolas"/>
                <a:ea typeface="Consolas"/>
                <a:cs typeface="Consolas"/>
                <a:sym typeface="Consolas"/>
              </a:rPr>
              <a:t>(to </a:t>
            </a:r>
            <a:r>
              <a:rPr b="0" i="0" lang="es-419" sz="1400" u="none" cap="none" strike="noStrike">
                <a:solidFill>
                  <a:srgbClr val="0451A5"/>
                </a:solidFill>
                <a:latin typeface="Consolas"/>
                <a:ea typeface="Consolas"/>
                <a:cs typeface="Consolas"/>
                <a:sym typeface="Consolas"/>
              </a:rPr>
              <a:t>left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451A5"/>
                </a:solidFill>
                <a:latin typeface="Consolas"/>
                <a:ea typeface="Consolas"/>
                <a:cs typeface="Consolas"/>
                <a:sym typeface="Consolas"/>
              </a:rPr>
              <a:t>red</a:t>
            </a:r>
            <a:r>
              <a:rPr b="0" i="0" lang="es-419" sz="1400" u="none" cap="none" strike="noStrike">
                <a:solidFill>
                  <a:schemeClr val="dk1"/>
                </a:solidFill>
                <a:latin typeface="Consolas"/>
                <a:ea typeface="Consolas"/>
                <a:cs typeface="Consolas"/>
                <a:sym typeface="Consolas"/>
              </a:rPr>
              <a:t> , </a:t>
            </a:r>
            <a:r>
              <a:rPr b="0" i="0" lang="es-419" sz="1400" u="none" cap="none" strike="noStrike">
                <a:solidFill>
                  <a:srgbClr val="0451A5"/>
                </a:solidFill>
                <a:latin typeface="Consolas"/>
                <a:ea typeface="Consolas"/>
                <a:cs typeface="Consolas"/>
                <a:sym typeface="Consolas"/>
              </a:rPr>
              <a:t>yellow</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564" name="Google Shape;564;p72"/>
          <p:cNvSpPr txBox="1"/>
          <p:nvPr/>
        </p:nvSpPr>
        <p:spPr>
          <a:xfrm>
            <a:off x="1828800" y="4145176"/>
            <a:ext cx="59622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Hacia la izquierda, desde el rojo hacia el amarillo.</a:t>
            </a:r>
            <a:endParaRPr b="0" i="0" sz="1400" u="none" cap="none" strike="noStrike">
              <a:solidFill>
                <a:srgbClr val="000000"/>
              </a:solidFill>
              <a:latin typeface="Helvetica Neue"/>
              <a:ea typeface="Helvetica Neue"/>
              <a:cs typeface="Helvetica Neue"/>
              <a:sym typeface="Helvetica Neue"/>
            </a:endParaRPr>
          </a:p>
        </p:txBody>
      </p:sp>
      <p:pic>
        <p:nvPicPr>
          <p:cNvPr id="565" name="Google Shape;565;p72"/>
          <p:cNvPicPr preferRelativeResize="0"/>
          <p:nvPr/>
        </p:nvPicPr>
        <p:blipFill rotWithShape="1">
          <a:blip r:embed="rId4">
            <a:alphaModFix/>
          </a:blip>
          <a:srcRect b="0" l="0" r="0" t="0"/>
          <a:stretch/>
        </p:blipFill>
        <p:spPr>
          <a:xfrm>
            <a:off x="1928168" y="1664025"/>
            <a:ext cx="5763362" cy="1361849"/>
          </a:xfrm>
          <a:prstGeom prst="rect">
            <a:avLst/>
          </a:prstGeom>
          <a:noFill/>
          <a:ln>
            <a:noFill/>
          </a:ln>
        </p:spPr>
      </p:pic>
      <p:cxnSp>
        <p:nvCxnSpPr>
          <p:cNvPr id="566" name="Google Shape;566;p72"/>
          <p:cNvCxnSpPr/>
          <p:nvPr/>
        </p:nvCxnSpPr>
        <p:spPr>
          <a:xfrm flipH="1">
            <a:off x="1991850" y="1377975"/>
            <a:ext cx="5566500" cy="54600"/>
          </a:xfrm>
          <a:prstGeom prst="straightConnector1">
            <a:avLst/>
          </a:prstGeom>
          <a:noFill/>
          <a:ln cap="flat" cmpd="sng" w="38100">
            <a:solidFill>
              <a:srgbClr val="FF0000"/>
            </a:solidFill>
            <a:prstDash val="solid"/>
            <a:round/>
            <a:headEnd len="sm" w="sm" type="none"/>
            <a:tailEnd len="med" w="med" type="triangle"/>
          </a:ln>
        </p:spPr>
      </p:cxnSp>
      <p:sp>
        <p:nvSpPr>
          <p:cNvPr id="567" name="Google Shape;567;p72"/>
          <p:cNvSpPr txBox="1"/>
          <p:nvPr/>
        </p:nvSpPr>
        <p:spPr>
          <a:xfrm>
            <a:off x="3234299" y="373225"/>
            <a:ext cx="2675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chemeClr val="dk1"/>
                </a:solidFill>
                <a:latin typeface="Anton"/>
                <a:ea typeface="Anton"/>
                <a:cs typeface="Anton"/>
                <a:sym typeface="Anton"/>
              </a:rPr>
              <a:t>GRADIENTES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3" name="Google Shape;573;p73"/>
          <p:cNvSpPr txBox="1"/>
          <p:nvPr/>
        </p:nvSpPr>
        <p:spPr>
          <a:xfrm>
            <a:off x="1905000" y="3137005"/>
            <a:ext cx="57984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#grad</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background-image</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795E26"/>
                </a:solidFill>
                <a:latin typeface="Consolas"/>
                <a:ea typeface="Consolas"/>
                <a:cs typeface="Consolas"/>
                <a:sym typeface="Consolas"/>
              </a:rPr>
              <a:t>linear-gradient</a:t>
            </a:r>
            <a:r>
              <a:rPr b="0" i="0" lang="es-419" sz="1400" u="none" cap="none" strike="noStrike">
                <a:solidFill>
                  <a:schemeClr val="dk1"/>
                </a:solidFill>
                <a:latin typeface="Consolas"/>
                <a:ea typeface="Consolas"/>
                <a:cs typeface="Consolas"/>
                <a:sym typeface="Consolas"/>
              </a:rPr>
              <a:t>(to </a:t>
            </a:r>
            <a:r>
              <a:rPr b="0" i="0" lang="es-419" sz="1400" u="none" cap="none" strike="noStrike">
                <a:solidFill>
                  <a:srgbClr val="0451A5"/>
                </a:solidFill>
                <a:latin typeface="Consolas"/>
                <a:ea typeface="Consolas"/>
                <a:cs typeface="Consolas"/>
                <a:sym typeface="Consolas"/>
              </a:rPr>
              <a:t>top</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451A5"/>
                </a:solidFill>
                <a:latin typeface="Consolas"/>
                <a:ea typeface="Consolas"/>
                <a:cs typeface="Consolas"/>
                <a:sym typeface="Consolas"/>
              </a:rPr>
              <a:t>red</a:t>
            </a:r>
            <a:r>
              <a:rPr b="0" i="0" lang="es-419" sz="1400" u="none" cap="none" strike="noStrike">
                <a:solidFill>
                  <a:schemeClr val="dk1"/>
                </a:solidFill>
                <a:latin typeface="Consolas"/>
                <a:ea typeface="Consolas"/>
                <a:cs typeface="Consolas"/>
                <a:sym typeface="Consolas"/>
              </a:rPr>
              <a:t> , </a:t>
            </a:r>
            <a:r>
              <a:rPr b="0" i="0" lang="es-419" sz="1400" u="none" cap="none" strike="noStrike">
                <a:solidFill>
                  <a:srgbClr val="0451A5"/>
                </a:solidFill>
                <a:latin typeface="Consolas"/>
                <a:ea typeface="Consolas"/>
                <a:cs typeface="Consolas"/>
                <a:sym typeface="Consolas"/>
              </a:rPr>
              <a:t>yellow</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574" name="Google Shape;574;p73"/>
          <p:cNvSpPr txBox="1"/>
          <p:nvPr/>
        </p:nvSpPr>
        <p:spPr>
          <a:xfrm>
            <a:off x="1905000" y="4145176"/>
            <a:ext cx="57984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Hacia arriba, desde el rojo hacia el amarillo.</a:t>
            </a:r>
            <a:endParaRPr b="0" i="0" sz="1400" u="none" cap="none" strike="noStrike">
              <a:solidFill>
                <a:srgbClr val="000000"/>
              </a:solidFill>
              <a:latin typeface="Helvetica Neue"/>
              <a:ea typeface="Helvetica Neue"/>
              <a:cs typeface="Helvetica Neue"/>
              <a:sym typeface="Helvetica Neue"/>
            </a:endParaRPr>
          </a:p>
        </p:txBody>
      </p:sp>
      <p:pic>
        <p:nvPicPr>
          <p:cNvPr id="575" name="Google Shape;575;p73"/>
          <p:cNvPicPr preferRelativeResize="0"/>
          <p:nvPr/>
        </p:nvPicPr>
        <p:blipFill rotWithShape="1">
          <a:blip r:embed="rId4">
            <a:alphaModFix/>
          </a:blip>
          <a:srcRect b="0" l="0" r="0" t="0"/>
          <a:stretch/>
        </p:blipFill>
        <p:spPr>
          <a:xfrm>
            <a:off x="2001640" y="1671925"/>
            <a:ext cx="5605096" cy="1366750"/>
          </a:xfrm>
          <a:prstGeom prst="rect">
            <a:avLst/>
          </a:prstGeom>
          <a:noFill/>
          <a:ln>
            <a:noFill/>
          </a:ln>
        </p:spPr>
      </p:pic>
      <p:cxnSp>
        <p:nvCxnSpPr>
          <p:cNvPr id="576" name="Google Shape;576;p73"/>
          <p:cNvCxnSpPr/>
          <p:nvPr/>
        </p:nvCxnSpPr>
        <p:spPr>
          <a:xfrm flipH="1" rot="10800000">
            <a:off x="1623550" y="1773625"/>
            <a:ext cx="13800" cy="1200600"/>
          </a:xfrm>
          <a:prstGeom prst="straightConnector1">
            <a:avLst/>
          </a:prstGeom>
          <a:noFill/>
          <a:ln cap="flat" cmpd="sng" w="38100">
            <a:solidFill>
              <a:srgbClr val="FF0000"/>
            </a:solidFill>
            <a:prstDash val="solid"/>
            <a:round/>
            <a:headEnd len="sm" w="sm" type="none"/>
            <a:tailEnd len="med" w="med" type="triangle"/>
          </a:ln>
        </p:spPr>
      </p:cxnSp>
      <p:sp>
        <p:nvSpPr>
          <p:cNvPr id="577" name="Google Shape;577;p73"/>
          <p:cNvSpPr txBox="1"/>
          <p:nvPr/>
        </p:nvSpPr>
        <p:spPr>
          <a:xfrm>
            <a:off x="3234299" y="373225"/>
            <a:ext cx="2675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chemeClr val="dk1"/>
                </a:solidFill>
                <a:latin typeface="Anton"/>
                <a:ea typeface="Anton"/>
                <a:cs typeface="Anton"/>
                <a:sym typeface="Anton"/>
              </a:rPr>
              <a:t>GRADIENTES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419" sz="1400" u="none" cap="none" strike="noStrike">
                <a:solidFill>
                  <a:schemeClr val="dk1"/>
                </a:solidFill>
                <a:latin typeface="Helvetica Neue"/>
                <a:ea typeface="Helvetica Neue"/>
                <a:cs typeface="Helvetica Neue"/>
                <a:sym typeface="Helvetica Neue"/>
              </a:rPr>
              <a:t>CSS Grid:</a:t>
            </a:r>
            <a:r>
              <a:rPr b="0" i="0" lang="es-419" sz="1400" u="none" cap="none" strike="noStrike">
                <a:solidFill>
                  <a:schemeClr val="dk1"/>
                </a:solidFill>
                <a:latin typeface="Helvetica Neue Light"/>
                <a:ea typeface="Helvetica Neue Light"/>
                <a:cs typeface="Helvetica Neue Light"/>
                <a:sym typeface="Helvetica Neue Light"/>
              </a:rPr>
              <a:t> es el sistema de maquetación más potente que hay disponible. Se trata de un sistema en 2D que permite definir filas y columnas (a diferencia de, por ejemplo, Flexbox, el cual funciona en una única dimensión).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419" sz="1400" u="none" cap="none" strike="noStrike">
                <a:solidFill>
                  <a:schemeClr val="dk1"/>
                </a:solidFill>
                <a:latin typeface="Helvetica Neue"/>
                <a:ea typeface="Helvetica Neue"/>
                <a:cs typeface="Helvetica Neue"/>
                <a:sym typeface="Helvetica Neue"/>
              </a:rPr>
              <a:t>Diseño responsive:</a:t>
            </a:r>
            <a:r>
              <a:rPr b="0" i="0" lang="es-419" sz="1400" u="none" cap="none" strike="noStrike">
                <a:solidFill>
                  <a:schemeClr val="dk1"/>
                </a:solidFill>
                <a:latin typeface="Helvetica Neue Light"/>
                <a:ea typeface="Helvetica Neue Light"/>
                <a:cs typeface="Helvetica Neue Light"/>
                <a:sym typeface="Helvetica Neue Light"/>
              </a:rPr>
              <a:t> se refiere a la idea de que un sitio web debería mostrarse igual de bien en todo tipo de dispositivo, desde monitores de pantalla panorámica hasta teléfonos móviles.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419" sz="1400" u="none" cap="none" strike="noStrike">
                <a:solidFill>
                  <a:schemeClr val="dk1"/>
                </a:solidFill>
                <a:latin typeface="Helvetica Neue Light"/>
                <a:ea typeface="Helvetica Neue Light"/>
                <a:cs typeface="Helvetica Neue Light"/>
                <a:sym typeface="Helvetica Neue Light"/>
              </a:rPr>
              <a:t>El diseño responsive se logra a través de "Media Queries" de CSS. Pensemos en las Media Queries como una forma de aplicar condicionales a las reglas de CSS.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29" name="Google Shape;129;p2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419" sz="2000" u="none" cap="none" strike="noStrike">
                <a:solidFill>
                  <a:srgbClr val="000000"/>
                </a:solidFill>
                <a:latin typeface="Anton"/>
                <a:ea typeface="Anton"/>
                <a:cs typeface="Anton"/>
                <a:sym typeface="Anton"/>
              </a:rPr>
              <a:t>Clase 7</a:t>
            </a:r>
            <a:endParaRPr b="0" i="1" sz="2000" u="none" cap="none" strike="noStrike">
              <a:solidFill>
                <a:srgbClr val="000000"/>
              </a:solidFill>
              <a:latin typeface="Anton"/>
              <a:ea typeface="Anton"/>
              <a:cs typeface="Anton"/>
              <a:sym typeface="Anton"/>
            </a:endParaRPr>
          </a:p>
        </p:txBody>
      </p:sp>
      <p:sp>
        <p:nvSpPr>
          <p:cNvPr id="130" name="Google Shape;130;p29"/>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419" sz="1400" u="none" cap="none" strike="noStrike">
                <a:solidFill>
                  <a:schemeClr val="dk1"/>
                </a:solidFill>
                <a:latin typeface="Helvetica Neue"/>
                <a:ea typeface="Helvetica Neue"/>
                <a:cs typeface="Helvetica Neue"/>
                <a:sym typeface="Helvetica Neue"/>
              </a:rPr>
              <a:t>Mobile First:</a:t>
            </a:r>
            <a:r>
              <a:rPr b="0" i="0" lang="es-419" sz="1400" u="none" cap="none" strike="noStrike">
                <a:solidFill>
                  <a:schemeClr val="dk1"/>
                </a:solidFill>
                <a:latin typeface="Helvetica Neue Light"/>
                <a:ea typeface="Helvetica Neue Light"/>
                <a:cs typeface="Helvetica Neue Light"/>
                <a:sym typeface="Helvetica Neue Light"/>
              </a:rPr>
              <a:t> significa crear el código primero para los dispositivos más pequeños que los usuarios probablemente tengan, como teléfonos o tabletas. Implica trabajar en el dispositivo más pequeño, y luego acumular desde allí todo en el mismo código y el mismo proyecto, en lugar de hacer uno nuevo para cada tamaño de pantalla.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419" sz="1400" u="none" cap="none" strike="noStrike">
                <a:solidFill>
                  <a:schemeClr val="dk1"/>
                </a:solidFill>
                <a:latin typeface="Helvetica Neue"/>
                <a:ea typeface="Helvetica Neue"/>
                <a:cs typeface="Helvetica Neue"/>
                <a:sym typeface="Helvetica Neue"/>
              </a:rPr>
              <a:t>Meta viewport:</a:t>
            </a:r>
            <a:r>
              <a:rPr b="0" i="0" lang="es-419" sz="1400" u="none" cap="none" strike="noStrike">
                <a:solidFill>
                  <a:schemeClr val="dk1"/>
                </a:solidFill>
                <a:latin typeface="Helvetica Neue Light"/>
                <a:ea typeface="Helvetica Neue Light"/>
                <a:cs typeface="Helvetica Neue Light"/>
                <a:sym typeface="Helvetica Neue Light"/>
              </a:rPr>
              <a:t> una etiqueta &lt;meta&gt; viewport da al navegador las instrucciones sobre cómo controlar las dimensiones, y el ajuste a escala de la página.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131" name="Google Shape;131;p29"/>
          <p:cNvPicPr preferRelativeResize="0"/>
          <p:nvPr/>
        </p:nvPicPr>
        <p:blipFill rotWithShape="1">
          <a:blip r:embed="rId3">
            <a:alphaModFix/>
          </a:blip>
          <a:srcRect b="0" l="0" r="0" t="0"/>
          <a:stretch/>
        </p:blipFill>
        <p:spPr>
          <a:xfrm>
            <a:off x="7567925" y="4670900"/>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81" name="Shape 581"/>
        <p:cNvGrpSpPr/>
        <p:nvPr/>
      </p:nvGrpSpPr>
      <p:grpSpPr>
        <a:xfrm>
          <a:off x="0" y="0"/>
          <a:ext cx="0" cy="0"/>
          <a:chOff x="0" y="0"/>
          <a:chExt cx="0" cy="0"/>
        </a:xfrm>
      </p:grpSpPr>
      <p:pic>
        <p:nvPicPr>
          <p:cNvPr id="582" name="Google Shape;582;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83" name="Google Shape;583;p7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84" name="Google Shape;584;p74"/>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8" name="Shape 588"/>
        <p:cNvGrpSpPr/>
        <p:nvPr/>
      </p:nvGrpSpPr>
      <p:grpSpPr>
        <a:xfrm>
          <a:off x="0" y="0"/>
          <a:ext cx="0" cy="0"/>
          <a:chOff x="0" y="0"/>
          <a:chExt cx="0" cy="0"/>
        </a:xfrm>
      </p:grpSpPr>
      <p:sp>
        <p:nvSpPr>
          <p:cNvPr id="589" name="Google Shape;589;p75"/>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TRANSFORMACIONES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5" name="Google Shape;595;p76"/>
          <p:cNvSpPr txBox="1"/>
          <p:nvPr/>
        </p:nvSpPr>
        <p:spPr>
          <a:xfrm>
            <a:off x="726050" y="1551475"/>
            <a:ext cx="80283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24292E"/>
                </a:solidFill>
                <a:latin typeface="Helvetica Neue Light"/>
                <a:ea typeface="Helvetica Neue Light"/>
                <a:cs typeface="Helvetica Neue Light"/>
                <a:sym typeface="Helvetica Neue Light"/>
              </a:rPr>
              <a:t>Una transformación es una modificación de la forma en que se muestra un elemento. Todo elemento transformado por CSS cambia la forma en que se ve, </a:t>
            </a:r>
            <a:r>
              <a:rPr b="0" i="0" lang="es-419" sz="1800" u="none" cap="none" strike="noStrike">
                <a:solidFill>
                  <a:srgbClr val="24292E"/>
                </a:solidFill>
                <a:highlight>
                  <a:srgbClr val="E0FF00"/>
                </a:highlight>
                <a:latin typeface="Helvetica Neue Light"/>
                <a:ea typeface="Helvetica Neue Light"/>
                <a:cs typeface="Helvetica Neue Light"/>
                <a:sym typeface="Helvetica Neue Light"/>
              </a:rPr>
              <a:t>pero no el lugar que ocupa</a:t>
            </a:r>
            <a:r>
              <a:rPr b="0" i="0" lang="es-419" sz="1800" u="none" cap="none" strike="noStrike">
                <a:solidFill>
                  <a:srgbClr val="24292E"/>
                </a:solidFill>
                <a:latin typeface="Helvetica Neue Light"/>
                <a:ea typeface="Helvetica Neue Light"/>
                <a:cs typeface="Helvetica Neue Light"/>
                <a:sym typeface="Helvetica Neue Light"/>
              </a:rPr>
              <a:t>. Los efectos que se pueden lograr son:  </a:t>
            </a:r>
            <a:br>
              <a:rPr b="0" i="0" lang="es-419" sz="1800" u="none" cap="none" strike="noStrike">
                <a:solidFill>
                  <a:srgbClr val="24292E"/>
                </a:solidFill>
                <a:latin typeface="Helvetica Neue Light"/>
                <a:ea typeface="Helvetica Neue Light"/>
                <a:cs typeface="Helvetica Neue Light"/>
                <a:sym typeface="Helvetica Neue Light"/>
              </a:rPr>
            </a:br>
            <a:endParaRPr b="0"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1200"/>
              </a:spcBef>
              <a:spcAft>
                <a:spcPts val="0"/>
              </a:spcAft>
              <a:buClr>
                <a:srgbClr val="3DFFBC"/>
              </a:buClr>
              <a:buSzPts val="1800"/>
              <a:buFont typeface="Helvetica Neue Light"/>
              <a:buChar char="●"/>
            </a:pPr>
            <a:r>
              <a:rPr b="0" i="0" lang="es-419" sz="1800" u="none" cap="none" strike="noStrike">
                <a:solidFill>
                  <a:srgbClr val="24292E"/>
                </a:solidFill>
                <a:latin typeface="Helvetica Neue Light"/>
                <a:ea typeface="Helvetica Neue Light"/>
                <a:cs typeface="Helvetica Neue Light"/>
                <a:sym typeface="Helvetica Neue Light"/>
              </a:rPr>
              <a:t>Mover un elemento de lugar (¡sin position!).  </a:t>
            </a:r>
            <a:endParaRPr b="0"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rgbClr val="24292E"/>
                </a:solidFill>
                <a:latin typeface="Helvetica Neue Light"/>
                <a:ea typeface="Helvetica Neue Light"/>
                <a:cs typeface="Helvetica Neue Light"/>
                <a:sym typeface="Helvetica Neue Light"/>
              </a:rPr>
              <a:t>Escalar el tamaño de un elemento.  </a:t>
            </a:r>
            <a:endParaRPr b="0"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rgbClr val="24292E"/>
                </a:solidFill>
                <a:latin typeface="Helvetica Neue Light"/>
                <a:ea typeface="Helvetica Neue Light"/>
                <a:cs typeface="Helvetica Neue Light"/>
                <a:sym typeface="Helvetica Neue Light"/>
              </a:rPr>
              <a:t>Voltear y girar elementos.  </a:t>
            </a:r>
            <a:endParaRPr b="0"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rgbClr val="24292E"/>
                </a:solidFill>
                <a:latin typeface="Helvetica Neue Light"/>
                <a:ea typeface="Helvetica Neue Light"/>
                <a:cs typeface="Helvetica Neue Light"/>
                <a:sym typeface="Helvetica Neue Light"/>
              </a:rPr>
              <a:t>Cambiar la perspectiva de un elemento.</a:t>
            </a:r>
            <a:endParaRPr b="0" i="0" sz="1800" u="none" cap="none" strike="noStrike">
              <a:solidFill>
                <a:srgbClr val="24292E"/>
              </a:solidFill>
              <a:latin typeface="Helvetica Neue Light"/>
              <a:ea typeface="Helvetica Neue Light"/>
              <a:cs typeface="Helvetica Neue Light"/>
              <a:sym typeface="Helvetica Neue Light"/>
            </a:endParaRPr>
          </a:p>
        </p:txBody>
      </p:sp>
      <p:sp>
        <p:nvSpPr>
          <p:cNvPr id="596" name="Google Shape;596;p76"/>
          <p:cNvSpPr txBox="1"/>
          <p:nvPr/>
        </p:nvSpPr>
        <p:spPr>
          <a:xfrm>
            <a:off x="1453047" y="5356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TRANSFORMACIONES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2" name="Google Shape;602;p77"/>
          <p:cNvSpPr txBox="1"/>
          <p:nvPr/>
        </p:nvSpPr>
        <p:spPr>
          <a:xfrm>
            <a:off x="557850" y="1532938"/>
            <a:ext cx="8028300" cy="75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24292E"/>
                </a:solidFill>
                <a:latin typeface="Helvetica Neue Light"/>
                <a:ea typeface="Helvetica Neue Light"/>
                <a:cs typeface="Helvetica Neue Light"/>
                <a:sym typeface="Helvetica Neue Light"/>
              </a:rPr>
              <a:t>Los siguientes ejemplos que veremos están animados (tema que veremos más adelante), para un entendimiento más simple.</a:t>
            </a:r>
            <a:endParaRPr b="0" i="0" sz="1800" u="none" cap="none" strike="noStrike">
              <a:solidFill>
                <a:srgbClr val="24292E"/>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24292E"/>
              </a:solidFill>
              <a:latin typeface="Didact Gothic"/>
              <a:ea typeface="Didact Gothic"/>
              <a:cs typeface="Didact Gothic"/>
              <a:sym typeface="Didact Gothic"/>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pic>
        <p:nvPicPr>
          <p:cNvPr id="603" name="Google Shape;603;p77"/>
          <p:cNvPicPr preferRelativeResize="0"/>
          <p:nvPr/>
        </p:nvPicPr>
        <p:blipFill rotWithShape="1">
          <a:blip r:embed="rId4">
            <a:alphaModFix/>
          </a:blip>
          <a:srcRect b="0" l="0" r="0" t="0"/>
          <a:stretch/>
        </p:blipFill>
        <p:spPr>
          <a:xfrm rot="793557">
            <a:off x="6047500" y="2643744"/>
            <a:ext cx="2338826" cy="1662225"/>
          </a:xfrm>
          <a:prstGeom prst="rect">
            <a:avLst/>
          </a:prstGeom>
          <a:noFill/>
          <a:ln>
            <a:noFill/>
          </a:ln>
        </p:spPr>
      </p:pic>
      <p:pic>
        <p:nvPicPr>
          <p:cNvPr id="604" name="Google Shape;604;p77"/>
          <p:cNvPicPr preferRelativeResize="0"/>
          <p:nvPr/>
        </p:nvPicPr>
        <p:blipFill rotWithShape="1">
          <a:blip r:embed="rId5">
            <a:alphaModFix/>
          </a:blip>
          <a:srcRect b="0" l="0" r="0" t="0"/>
          <a:stretch/>
        </p:blipFill>
        <p:spPr>
          <a:xfrm>
            <a:off x="1639525" y="2585675"/>
            <a:ext cx="3202275" cy="2244025"/>
          </a:xfrm>
          <a:prstGeom prst="rect">
            <a:avLst/>
          </a:prstGeom>
          <a:noFill/>
          <a:ln>
            <a:noFill/>
          </a:ln>
        </p:spPr>
      </p:pic>
      <p:sp>
        <p:nvSpPr>
          <p:cNvPr id="605" name="Google Shape;605;p77"/>
          <p:cNvSpPr txBox="1"/>
          <p:nvPr/>
        </p:nvSpPr>
        <p:spPr>
          <a:xfrm>
            <a:off x="1453047" y="5356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TRANSFORMACIONES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1" name="Google Shape;611;p78"/>
          <p:cNvSpPr txBox="1"/>
          <p:nvPr/>
        </p:nvSpPr>
        <p:spPr>
          <a:xfrm>
            <a:off x="1453047" y="6005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TRASLADAR MOVER OBJETOS</a:t>
            </a:r>
            <a:endParaRPr b="0" i="1" sz="4000" u="none" cap="none" strike="noStrike">
              <a:solidFill>
                <a:srgbClr val="000000"/>
              </a:solidFill>
              <a:latin typeface="Anton"/>
              <a:ea typeface="Anton"/>
              <a:cs typeface="Anton"/>
              <a:sym typeface="Anton"/>
            </a:endParaRPr>
          </a:p>
        </p:txBody>
      </p:sp>
      <p:sp>
        <p:nvSpPr>
          <p:cNvPr id="612" name="Google Shape;612;p78"/>
          <p:cNvSpPr txBox="1"/>
          <p:nvPr/>
        </p:nvSpPr>
        <p:spPr>
          <a:xfrm>
            <a:off x="794700" y="1551500"/>
            <a:ext cx="7554600" cy="326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1" lang="es-419" sz="1800" u="none" cap="none" strike="noStrike">
                <a:solidFill>
                  <a:schemeClr val="dk1"/>
                </a:solidFill>
                <a:highlight>
                  <a:srgbClr val="E0FF00"/>
                </a:highlight>
                <a:latin typeface="Helvetica Neue"/>
                <a:ea typeface="Helvetica Neue"/>
                <a:cs typeface="Helvetica Neue"/>
                <a:sym typeface="Helvetica Neue"/>
              </a:rPr>
              <a:t>transform: translate( )</a:t>
            </a:r>
            <a:r>
              <a:rPr b="0" i="0" lang="es-419" sz="1800" u="none" cap="none" strike="noStrike">
                <a:solidFill>
                  <a:schemeClr val="dk1"/>
                </a:solidFill>
                <a:highlight>
                  <a:srgbClr val="E0FF00"/>
                </a:highlight>
                <a:latin typeface="Helvetica Neue Light"/>
                <a:ea typeface="Helvetica Neue Light"/>
                <a:cs typeface="Helvetica Neue Light"/>
                <a:sym typeface="Helvetica Neue Light"/>
              </a:rPr>
              <a:t> cambia la ubicación del objeto (como si fuese un position).  </a:t>
            </a:r>
            <a:endParaRPr b="0" i="0" sz="18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Requiere dos números y su unidad, separados por una coma: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El primero es el desplazamiento horizontal (eje X).</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El segundo el desplazamiento vertical (eje Y).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Valores positivos mueven a la derecha/abajo.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Valores negativos mueven a la izquierda/arriba.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Sí, existe translateX() y translateY(), cada uno sólo recibe un número con su unidad.</a:t>
            </a:r>
            <a:endParaRPr b="0"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1" sz="18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8" name="Google Shape;618;p79"/>
          <p:cNvSpPr txBox="1"/>
          <p:nvPr/>
        </p:nvSpPr>
        <p:spPr>
          <a:xfrm>
            <a:off x="1453047" y="44486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 TRANSLATE</a:t>
            </a:r>
            <a:endParaRPr b="0" i="1" sz="4000" u="none" cap="none" strike="noStrike">
              <a:solidFill>
                <a:srgbClr val="000000"/>
              </a:solidFill>
              <a:latin typeface="Anton"/>
              <a:ea typeface="Anton"/>
              <a:cs typeface="Anton"/>
              <a:sym typeface="Anton"/>
            </a:endParaRPr>
          </a:p>
        </p:txBody>
      </p:sp>
      <p:sp>
        <p:nvSpPr>
          <p:cNvPr id="619" name="Google Shape;619;p79"/>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800" u="none" cap="none" strike="noStrike">
                <a:solidFill>
                  <a:srgbClr val="800000"/>
                </a:solidFill>
                <a:latin typeface="Consolas"/>
                <a:ea typeface="Consolas"/>
                <a:cs typeface="Consolas"/>
                <a:sym typeface="Consolas"/>
              </a:rPr>
              <a:t>div</a:t>
            </a:r>
            <a:r>
              <a:rPr b="0" i="0" lang="es-419"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FF0000"/>
                </a:solidFill>
                <a:latin typeface="Consolas"/>
                <a:ea typeface="Consolas"/>
                <a:cs typeface="Consolas"/>
                <a:sym typeface="Consolas"/>
              </a:rPr>
              <a:t>transform</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795E26"/>
                </a:solidFill>
                <a:latin typeface="Consolas"/>
                <a:ea typeface="Consolas"/>
                <a:cs typeface="Consolas"/>
                <a:sym typeface="Consolas"/>
              </a:rPr>
              <a:t>translate</a:t>
            </a:r>
            <a:r>
              <a:rPr b="0" i="0" lang="es-419" sz="1800" u="none" cap="none" strike="noStrike">
                <a:solidFill>
                  <a:schemeClr val="dk1"/>
                </a:solidFill>
                <a:latin typeface="Consolas"/>
                <a:ea typeface="Consolas"/>
                <a:cs typeface="Consolas"/>
                <a:sym typeface="Consolas"/>
              </a:rPr>
              <a:t>(</a:t>
            </a:r>
            <a:r>
              <a:rPr b="0" i="0" lang="es-419" sz="1800" u="none" cap="none" strike="noStrike">
                <a:solidFill>
                  <a:srgbClr val="09885A"/>
                </a:solidFill>
                <a:latin typeface="Consolas"/>
                <a:ea typeface="Consolas"/>
                <a:cs typeface="Consolas"/>
                <a:sym typeface="Consolas"/>
              </a:rPr>
              <a:t>10px</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09885A"/>
                </a:solidFill>
                <a:latin typeface="Consolas"/>
                <a:ea typeface="Consolas"/>
                <a:cs typeface="Consolas"/>
                <a:sym typeface="Consolas"/>
              </a:rPr>
              <a:t>20px</a:t>
            </a: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800" u="none" cap="none" strike="noStrike">
                <a:solidFill>
                  <a:schemeClr val="dk1"/>
                </a:solidFill>
                <a:latin typeface="Consolas"/>
                <a:ea typeface="Consolas"/>
                <a:cs typeface="Consolas"/>
                <a:sym typeface="Consolas"/>
              </a:rPr>
              <a:t>}</a:t>
            </a:r>
            <a:endParaRPr b="0" i="0" sz="1800" u="none" cap="none" strike="noStrike">
              <a:solidFill>
                <a:srgbClr val="3C78D8"/>
              </a:solidFill>
              <a:latin typeface="Consolas"/>
              <a:ea typeface="Consolas"/>
              <a:cs typeface="Consolas"/>
              <a:sym typeface="Consolas"/>
            </a:endParaRPr>
          </a:p>
        </p:txBody>
      </p:sp>
      <p:sp>
        <p:nvSpPr>
          <p:cNvPr id="620" name="Google Shape;620;p79"/>
          <p:cNvSpPr txBox="1"/>
          <p:nvPr/>
        </p:nvSpPr>
        <p:spPr>
          <a:xfrm>
            <a:off x="5248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Valor: </a:t>
            </a:r>
            <a:r>
              <a:rPr b="1" i="0" lang="es-419" sz="1400" u="none" cap="none" strike="noStrike">
                <a:solidFill>
                  <a:srgbClr val="000000"/>
                </a:solidFill>
                <a:latin typeface="Helvetica Neue"/>
                <a:ea typeface="Helvetica Neue"/>
                <a:cs typeface="Helvetica Neue"/>
                <a:sym typeface="Helvetica Neue"/>
              </a:rPr>
              <a:t>translate</a:t>
            </a:r>
            <a:r>
              <a:rPr b="0" i="0" lang="es-419" sz="1400" u="none" cap="none" strike="noStrike">
                <a:solidFill>
                  <a:srgbClr val="000000"/>
                </a:solidFill>
                <a:latin typeface="Helvetica Neue"/>
                <a:ea typeface="Helvetica Neue"/>
                <a:cs typeface="Helvetica Neue"/>
                <a:sym typeface="Helvetica Neue"/>
              </a:rPr>
              <a:t>, especificamos los eje X e Y a donde queremos que se mueva el elemento.</a:t>
            </a:r>
            <a:endParaRPr b="0" i="0" sz="1400" u="none" cap="none" strike="noStrike">
              <a:solidFill>
                <a:srgbClr val="000000"/>
              </a:solidFill>
              <a:latin typeface="Helvetica Neue"/>
              <a:ea typeface="Helvetica Neue"/>
              <a:cs typeface="Helvetica Neue"/>
              <a:sym typeface="Helvetica Neue"/>
            </a:endParaRPr>
          </a:p>
        </p:txBody>
      </p:sp>
      <p:pic>
        <p:nvPicPr>
          <p:cNvPr id="621" name="Google Shape;621;p79"/>
          <p:cNvPicPr preferRelativeResize="0"/>
          <p:nvPr/>
        </p:nvPicPr>
        <p:blipFill rotWithShape="1">
          <a:blip r:embed="rId4">
            <a:alphaModFix/>
          </a:blip>
          <a:srcRect b="0" l="0" r="0" t="0"/>
          <a:stretch/>
        </p:blipFill>
        <p:spPr>
          <a:xfrm>
            <a:off x="6577400" y="2757038"/>
            <a:ext cx="1562100" cy="1438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7" name="Google Shape;627;p80"/>
          <p:cNvSpPr txBox="1"/>
          <p:nvPr/>
        </p:nvSpPr>
        <p:spPr>
          <a:xfrm>
            <a:off x="1453047" y="5542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ROTACIÓN DE OBJETOS</a:t>
            </a:r>
            <a:endParaRPr b="0" i="1" sz="4000" u="none" cap="none" strike="noStrike">
              <a:solidFill>
                <a:srgbClr val="000000"/>
              </a:solidFill>
              <a:latin typeface="Anton"/>
              <a:ea typeface="Anton"/>
              <a:cs typeface="Anton"/>
              <a:sym typeface="Anton"/>
            </a:endParaRPr>
          </a:p>
        </p:txBody>
      </p:sp>
      <p:sp>
        <p:nvSpPr>
          <p:cNvPr id="628" name="Google Shape;628;p80"/>
          <p:cNvSpPr txBox="1"/>
          <p:nvPr/>
        </p:nvSpPr>
        <p:spPr>
          <a:xfrm>
            <a:off x="726050" y="1604200"/>
            <a:ext cx="7737600" cy="3055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La rotación permite girar un objeto sin deformarlo. Se hace con el </a:t>
            </a:r>
            <a:br>
              <a:rPr b="0" i="0" lang="es-419" sz="1800" u="none" cap="none" strike="noStrike">
                <a:solidFill>
                  <a:schemeClr val="dk1"/>
                </a:solidFill>
                <a:latin typeface="Helvetica Neue Light"/>
                <a:ea typeface="Helvetica Neue Light"/>
                <a:cs typeface="Helvetica Neue Light"/>
                <a:sym typeface="Helvetica Neue Light"/>
              </a:rPr>
            </a:br>
            <a:r>
              <a:rPr b="1" i="1" lang="es-419" sz="1800" u="none" cap="none" strike="noStrike">
                <a:solidFill>
                  <a:schemeClr val="dk1"/>
                </a:solidFill>
                <a:latin typeface="Helvetica Neue"/>
                <a:ea typeface="Helvetica Neue"/>
                <a:cs typeface="Helvetica Neue"/>
                <a:sym typeface="Helvetica Neue"/>
              </a:rPr>
              <a:t>transform: rotate( )</a:t>
            </a:r>
            <a:r>
              <a:rPr b="0" i="0" lang="es-419" sz="1800" u="none" cap="none" strike="noStrike">
                <a:solidFill>
                  <a:schemeClr val="dk1"/>
                </a:solidFill>
                <a:latin typeface="Helvetica Neue Light"/>
                <a:ea typeface="Helvetica Neue Light"/>
                <a:cs typeface="Helvetica Neue Light"/>
                <a:sym typeface="Helvetica Neue Light"/>
              </a:rPr>
              <a:t>.</a:t>
            </a:r>
            <a:r>
              <a:rPr b="1" i="0" lang="es-419" sz="1800" u="none" cap="none" strike="noStrike">
                <a:solidFill>
                  <a:schemeClr val="dk1"/>
                </a:solidFill>
                <a:latin typeface="Helvetica Neue"/>
                <a:ea typeface="Helvetica Neue"/>
                <a:cs typeface="Helvetica Neue"/>
                <a:sym typeface="Helvetica Neue"/>
              </a:rPr>
              <a:t> </a:t>
            </a:r>
            <a:r>
              <a:rPr b="0" i="0" lang="es-419" sz="1800" u="none" cap="none" strike="noStrike">
                <a:solidFill>
                  <a:schemeClr val="dk1"/>
                </a:solidFill>
                <a:latin typeface="Helvetica Neue Light"/>
                <a:ea typeface="Helvetica Neue Light"/>
                <a:cs typeface="Helvetica Neue Light"/>
                <a:sym typeface="Helvetica Neue Light"/>
              </a:rPr>
              <a:t>Recibe entre paréntesis un número que representa la cantidad de grados a girar el objeto: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Si es positivo, rota hacia la derecha (en sentido horario).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Si es negativo, rota hacia la izquierda (sentido antihorario).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Por tratarse de grados, la unidad que acompaña el número será </a:t>
            </a:r>
            <a:r>
              <a:rPr b="0" i="0" lang="es-419" sz="1800" u="none" cap="none" strike="noStrike">
                <a:solidFill>
                  <a:schemeClr val="dk1"/>
                </a:solidFill>
                <a:highlight>
                  <a:srgbClr val="E0FF00"/>
                </a:highlight>
                <a:latin typeface="Helvetica Neue Light"/>
                <a:ea typeface="Helvetica Neue Light"/>
                <a:cs typeface="Helvetica Neue Light"/>
                <a:sym typeface="Helvetica Neue Light"/>
              </a:rPr>
              <a:t>deg </a:t>
            </a:r>
            <a:r>
              <a:rPr b="0" i="0" lang="es-419" sz="1800" u="none" cap="none" strike="noStrike">
                <a:solidFill>
                  <a:schemeClr val="dk1"/>
                </a:solidFill>
                <a:latin typeface="Helvetica Neue Light"/>
                <a:ea typeface="Helvetica Neue Light"/>
                <a:cs typeface="Helvetica Neue Light"/>
                <a:sym typeface="Helvetica Neue Light"/>
              </a:rPr>
              <a:t>(degrees).</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4" name="Google Shape;634;p81"/>
          <p:cNvSpPr txBox="1"/>
          <p:nvPr/>
        </p:nvSpPr>
        <p:spPr>
          <a:xfrm>
            <a:off x="1453047" y="4355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 ROTATE</a:t>
            </a:r>
            <a:endParaRPr b="0" i="1" sz="4000" u="none" cap="none" strike="noStrike">
              <a:solidFill>
                <a:srgbClr val="000000"/>
              </a:solidFill>
              <a:latin typeface="Anton"/>
              <a:ea typeface="Anton"/>
              <a:cs typeface="Anton"/>
              <a:sym typeface="Anton"/>
            </a:endParaRPr>
          </a:p>
        </p:txBody>
      </p:sp>
      <p:sp>
        <p:nvSpPr>
          <p:cNvPr id="635" name="Google Shape;635;p81"/>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800000"/>
                </a:solidFill>
                <a:latin typeface="Consolas"/>
                <a:ea typeface="Consolas"/>
                <a:cs typeface="Consolas"/>
                <a:sym typeface="Consolas"/>
              </a:rPr>
              <a:t>div</a:t>
            </a:r>
            <a:r>
              <a:rPr b="0" i="0" lang="es-419"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FF0000"/>
                </a:solidFill>
                <a:latin typeface="Consolas"/>
                <a:ea typeface="Consolas"/>
                <a:cs typeface="Consolas"/>
                <a:sym typeface="Consolas"/>
              </a:rPr>
              <a:t>transform</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795E26"/>
                </a:solidFill>
                <a:latin typeface="Consolas"/>
                <a:ea typeface="Consolas"/>
                <a:cs typeface="Consolas"/>
                <a:sym typeface="Consolas"/>
              </a:rPr>
              <a:t>rotate</a:t>
            </a:r>
            <a:r>
              <a:rPr b="0" i="0" lang="es-419" sz="1800" u="none" cap="none" strike="noStrike">
                <a:solidFill>
                  <a:schemeClr val="dk1"/>
                </a:solidFill>
                <a:latin typeface="Consolas"/>
                <a:ea typeface="Consolas"/>
                <a:cs typeface="Consolas"/>
                <a:sym typeface="Consolas"/>
              </a:rPr>
              <a:t>(</a:t>
            </a:r>
            <a:r>
              <a:rPr b="0" i="0" lang="es-419" sz="1800" u="none" cap="none" strike="noStrike">
                <a:solidFill>
                  <a:srgbClr val="09885A"/>
                </a:solidFill>
                <a:latin typeface="Consolas"/>
                <a:ea typeface="Consolas"/>
                <a:cs typeface="Consolas"/>
                <a:sym typeface="Consolas"/>
              </a:rPr>
              <a:t>360deg</a:t>
            </a: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636" name="Google Shape;636;p81"/>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Valor: rotate, se especifican los grados a rotar (máximo 360).</a:t>
            </a:r>
            <a:endParaRPr b="0" i="0" sz="1400" u="none" cap="none" strike="noStrike">
              <a:solidFill>
                <a:srgbClr val="000000"/>
              </a:solidFill>
              <a:latin typeface="Helvetica Neue"/>
              <a:ea typeface="Helvetica Neue"/>
              <a:cs typeface="Helvetica Neue"/>
              <a:sym typeface="Helvetica Neue"/>
            </a:endParaRPr>
          </a:p>
        </p:txBody>
      </p:sp>
      <p:pic>
        <p:nvPicPr>
          <p:cNvPr id="637" name="Google Shape;637;p81"/>
          <p:cNvPicPr preferRelativeResize="0"/>
          <p:nvPr/>
        </p:nvPicPr>
        <p:blipFill rotWithShape="1">
          <a:blip r:embed="rId4">
            <a:alphaModFix/>
          </a:blip>
          <a:srcRect b="0" l="0" r="0" t="0"/>
          <a:stretch/>
        </p:blipFill>
        <p:spPr>
          <a:xfrm>
            <a:off x="6431925" y="2523675"/>
            <a:ext cx="1905000" cy="1905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3" name="Google Shape;643;p82"/>
          <p:cNvSpPr txBox="1"/>
          <p:nvPr/>
        </p:nvSpPr>
        <p:spPr>
          <a:xfrm>
            <a:off x="1453047" y="5189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 ROTATEX</a:t>
            </a:r>
            <a:endParaRPr b="0" i="1" sz="4000" u="none" cap="none" strike="noStrike">
              <a:solidFill>
                <a:srgbClr val="000000"/>
              </a:solidFill>
              <a:latin typeface="Anton"/>
              <a:ea typeface="Anton"/>
              <a:cs typeface="Anton"/>
              <a:sym typeface="Anton"/>
            </a:endParaRPr>
          </a:p>
        </p:txBody>
      </p:sp>
      <p:sp>
        <p:nvSpPr>
          <p:cNvPr id="644" name="Google Shape;644;p82"/>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800000"/>
                </a:solidFill>
                <a:latin typeface="Consolas"/>
                <a:ea typeface="Consolas"/>
                <a:cs typeface="Consolas"/>
                <a:sym typeface="Consolas"/>
              </a:rPr>
              <a:t>div</a:t>
            </a:r>
            <a:r>
              <a:rPr b="0" i="0" lang="es-419"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FF0000"/>
                </a:solidFill>
                <a:latin typeface="Consolas"/>
                <a:ea typeface="Consolas"/>
                <a:cs typeface="Consolas"/>
                <a:sym typeface="Consolas"/>
              </a:rPr>
              <a:t>transform</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795E26"/>
                </a:solidFill>
                <a:latin typeface="Consolas"/>
                <a:ea typeface="Consolas"/>
                <a:cs typeface="Consolas"/>
                <a:sym typeface="Consolas"/>
              </a:rPr>
              <a:t>rotateX</a:t>
            </a:r>
            <a:r>
              <a:rPr b="0" i="0" lang="es-419" sz="1800" u="none" cap="none" strike="noStrike">
                <a:solidFill>
                  <a:schemeClr val="dk1"/>
                </a:solidFill>
                <a:latin typeface="Consolas"/>
                <a:ea typeface="Consolas"/>
                <a:cs typeface="Consolas"/>
                <a:sym typeface="Consolas"/>
              </a:rPr>
              <a:t>(</a:t>
            </a:r>
            <a:r>
              <a:rPr b="0" i="0" lang="es-419" sz="1800" u="none" cap="none" strike="noStrike">
                <a:solidFill>
                  <a:srgbClr val="09885A"/>
                </a:solidFill>
                <a:latin typeface="Consolas"/>
                <a:ea typeface="Consolas"/>
                <a:cs typeface="Consolas"/>
                <a:sym typeface="Consolas"/>
              </a:rPr>
              <a:t>70deg</a:t>
            </a: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645" name="Google Shape;645;p82"/>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Valor: rotateX, rotar en X, especificando los grados.</a:t>
            </a:r>
            <a:endParaRPr b="0" i="0" sz="1400" u="none" cap="none" strike="noStrike">
              <a:solidFill>
                <a:srgbClr val="000000"/>
              </a:solidFill>
              <a:latin typeface="Helvetica Neue"/>
              <a:ea typeface="Helvetica Neue"/>
              <a:cs typeface="Helvetica Neue"/>
              <a:sym typeface="Helvetica Neue"/>
            </a:endParaRPr>
          </a:p>
        </p:txBody>
      </p:sp>
      <p:pic>
        <p:nvPicPr>
          <p:cNvPr id="646" name="Google Shape;646;p82"/>
          <p:cNvPicPr preferRelativeResize="0"/>
          <p:nvPr/>
        </p:nvPicPr>
        <p:blipFill rotWithShape="1">
          <a:blip r:embed="rId4">
            <a:alphaModFix/>
          </a:blip>
          <a:srcRect b="0" l="0" r="0" t="0"/>
          <a:stretch/>
        </p:blipFill>
        <p:spPr>
          <a:xfrm>
            <a:off x="6411125" y="2523675"/>
            <a:ext cx="1905000" cy="1905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2" name="Google Shape;652;p83"/>
          <p:cNvSpPr txBox="1"/>
          <p:nvPr/>
        </p:nvSpPr>
        <p:spPr>
          <a:xfrm>
            <a:off x="1453047" y="41703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 ROTATEY</a:t>
            </a:r>
            <a:endParaRPr b="0" i="1" sz="4000" u="none" cap="none" strike="noStrike">
              <a:solidFill>
                <a:srgbClr val="000000"/>
              </a:solidFill>
              <a:latin typeface="Anton"/>
              <a:ea typeface="Anton"/>
              <a:cs typeface="Anton"/>
              <a:sym typeface="Anton"/>
            </a:endParaRPr>
          </a:p>
        </p:txBody>
      </p:sp>
      <p:sp>
        <p:nvSpPr>
          <p:cNvPr id="653" name="Google Shape;653;p83"/>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800000"/>
                </a:solidFill>
                <a:latin typeface="Consolas"/>
                <a:ea typeface="Consolas"/>
                <a:cs typeface="Consolas"/>
                <a:sym typeface="Consolas"/>
              </a:rPr>
              <a:t>div</a:t>
            </a:r>
            <a:r>
              <a:rPr b="0" i="0" lang="es-419"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FF0000"/>
                </a:solidFill>
                <a:latin typeface="Consolas"/>
                <a:ea typeface="Consolas"/>
                <a:cs typeface="Consolas"/>
                <a:sym typeface="Consolas"/>
              </a:rPr>
              <a:t>transform</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795E26"/>
                </a:solidFill>
                <a:latin typeface="Consolas"/>
                <a:ea typeface="Consolas"/>
                <a:cs typeface="Consolas"/>
                <a:sym typeface="Consolas"/>
              </a:rPr>
              <a:t>rotateY</a:t>
            </a:r>
            <a:r>
              <a:rPr b="0" i="0" lang="es-419" sz="1800" u="none" cap="none" strike="noStrike">
                <a:solidFill>
                  <a:schemeClr val="dk1"/>
                </a:solidFill>
                <a:latin typeface="Consolas"/>
                <a:ea typeface="Consolas"/>
                <a:cs typeface="Consolas"/>
                <a:sym typeface="Consolas"/>
              </a:rPr>
              <a:t>(</a:t>
            </a:r>
            <a:r>
              <a:rPr b="0" i="0" lang="es-419" sz="1800" u="none" cap="none" strike="noStrike">
                <a:solidFill>
                  <a:srgbClr val="09885A"/>
                </a:solidFill>
                <a:latin typeface="Consolas"/>
                <a:ea typeface="Consolas"/>
                <a:cs typeface="Consolas"/>
                <a:sym typeface="Consolas"/>
              </a:rPr>
              <a:t>70deg</a:t>
            </a: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654" name="Google Shape;654;p83"/>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Valor: rotateY, rotar en Y, especificando los grados.</a:t>
            </a:r>
            <a:endParaRPr b="0" i="0" sz="1400" u="none" cap="none" strike="noStrike">
              <a:solidFill>
                <a:srgbClr val="000000"/>
              </a:solidFill>
              <a:latin typeface="Helvetica Neue"/>
              <a:ea typeface="Helvetica Neue"/>
              <a:cs typeface="Helvetica Neue"/>
              <a:sym typeface="Helvetica Neue"/>
            </a:endParaRPr>
          </a:p>
        </p:txBody>
      </p:sp>
      <p:pic>
        <p:nvPicPr>
          <p:cNvPr id="655" name="Google Shape;655;p83"/>
          <p:cNvPicPr preferRelativeResize="0"/>
          <p:nvPr/>
        </p:nvPicPr>
        <p:blipFill rotWithShape="1">
          <a:blip r:embed="rId4">
            <a:alphaModFix/>
          </a:blip>
          <a:srcRect b="0" l="0" r="0" t="0"/>
          <a:stretch/>
        </p:blipFill>
        <p:spPr>
          <a:xfrm>
            <a:off x="6414605" y="2523675"/>
            <a:ext cx="1905000"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35" name="Shape 135"/>
        <p:cNvGrpSpPr/>
        <p:nvPr/>
      </p:nvGrpSpPr>
      <p:grpSpPr>
        <a:xfrm>
          <a:off x="0" y="0"/>
          <a:ext cx="0" cy="0"/>
          <a:chOff x="0" y="0"/>
          <a:chExt cx="0" cy="0"/>
        </a:xfrm>
      </p:grpSpPr>
      <p:sp>
        <p:nvSpPr>
          <p:cNvPr id="136" name="Google Shape;136;p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37" name="Google Shape;137;p30"/>
          <p:cNvPicPr preferRelativeResize="0"/>
          <p:nvPr/>
        </p:nvPicPr>
        <p:blipFill rotWithShape="1">
          <a:blip r:embed="rId3">
            <a:alphaModFix/>
          </a:blip>
          <a:srcRect b="0" l="0" r="0" t="0"/>
          <a:stretch/>
        </p:blipFill>
        <p:spPr>
          <a:xfrm>
            <a:off x="7567925" y="4670900"/>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1" name="Google Shape;661;p84"/>
          <p:cNvSpPr txBox="1"/>
          <p:nvPr/>
        </p:nvSpPr>
        <p:spPr>
          <a:xfrm>
            <a:off x="1453047" y="38926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 ROTATEZ</a:t>
            </a:r>
            <a:endParaRPr b="0" i="1" sz="4000" u="none" cap="none" strike="noStrike">
              <a:solidFill>
                <a:srgbClr val="000000"/>
              </a:solidFill>
              <a:latin typeface="Anton"/>
              <a:ea typeface="Anton"/>
              <a:cs typeface="Anton"/>
              <a:sym typeface="Anton"/>
            </a:endParaRPr>
          </a:p>
        </p:txBody>
      </p:sp>
      <p:sp>
        <p:nvSpPr>
          <p:cNvPr id="662" name="Google Shape;662;p84"/>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800000"/>
                </a:solidFill>
                <a:latin typeface="Consolas"/>
                <a:ea typeface="Consolas"/>
                <a:cs typeface="Consolas"/>
                <a:sym typeface="Consolas"/>
              </a:rPr>
              <a:t>div</a:t>
            </a:r>
            <a:r>
              <a:rPr b="0" i="0" lang="es-419"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FF0000"/>
                </a:solidFill>
                <a:latin typeface="Consolas"/>
                <a:ea typeface="Consolas"/>
                <a:cs typeface="Consolas"/>
                <a:sym typeface="Consolas"/>
              </a:rPr>
              <a:t>transform</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795E26"/>
                </a:solidFill>
                <a:latin typeface="Consolas"/>
                <a:ea typeface="Consolas"/>
                <a:cs typeface="Consolas"/>
                <a:sym typeface="Consolas"/>
              </a:rPr>
              <a:t>rotateZ</a:t>
            </a:r>
            <a:r>
              <a:rPr b="0" i="0" lang="es-419" sz="1800" u="none" cap="none" strike="noStrike">
                <a:solidFill>
                  <a:schemeClr val="dk1"/>
                </a:solidFill>
                <a:latin typeface="Consolas"/>
                <a:ea typeface="Consolas"/>
                <a:cs typeface="Consolas"/>
                <a:sym typeface="Consolas"/>
              </a:rPr>
              <a:t>(</a:t>
            </a:r>
            <a:r>
              <a:rPr b="0" i="0" lang="es-419" sz="1800" u="none" cap="none" strike="noStrike">
                <a:solidFill>
                  <a:srgbClr val="09885A"/>
                </a:solidFill>
                <a:latin typeface="Consolas"/>
                <a:ea typeface="Consolas"/>
                <a:cs typeface="Consolas"/>
                <a:sym typeface="Consolas"/>
              </a:rPr>
              <a:t>90deg</a:t>
            </a: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663" name="Google Shape;663;p84"/>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Valor: </a:t>
            </a:r>
            <a:r>
              <a:rPr b="1" i="0" lang="es-419" sz="1400" u="none" cap="none" strike="noStrike">
                <a:solidFill>
                  <a:srgbClr val="000000"/>
                </a:solidFill>
                <a:latin typeface="Helvetica Neue"/>
                <a:ea typeface="Helvetica Neue"/>
                <a:cs typeface="Helvetica Neue"/>
                <a:sym typeface="Helvetica Neue"/>
              </a:rPr>
              <a:t>rotateZ</a:t>
            </a:r>
            <a:r>
              <a:rPr b="0" i="0" lang="es-419" sz="1400" u="none" cap="none" strike="noStrike">
                <a:solidFill>
                  <a:srgbClr val="000000"/>
                </a:solidFill>
                <a:latin typeface="Helvetica Neue"/>
                <a:ea typeface="Helvetica Neue"/>
                <a:cs typeface="Helvetica Neue"/>
                <a:sym typeface="Helvetica Neue"/>
              </a:rPr>
              <a:t>, rotar en Z, especificando los grados.</a:t>
            </a:r>
            <a:endParaRPr b="0" i="0" sz="1400" u="none" cap="none" strike="noStrike">
              <a:solidFill>
                <a:srgbClr val="000000"/>
              </a:solidFill>
              <a:latin typeface="Helvetica Neue"/>
              <a:ea typeface="Helvetica Neue"/>
              <a:cs typeface="Helvetica Neue"/>
              <a:sym typeface="Helvetica Neue"/>
            </a:endParaRPr>
          </a:p>
        </p:txBody>
      </p:sp>
      <p:pic>
        <p:nvPicPr>
          <p:cNvPr id="664" name="Google Shape;664;p84"/>
          <p:cNvPicPr preferRelativeResize="0"/>
          <p:nvPr/>
        </p:nvPicPr>
        <p:blipFill rotWithShape="1">
          <a:blip r:embed="rId4">
            <a:alphaModFix/>
          </a:blip>
          <a:srcRect b="0" l="0" r="0" t="0"/>
          <a:stretch/>
        </p:blipFill>
        <p:spPr>
          <a:xfrm>
            <a:off x="6463100" y="2523675"/>
            <a:ext cx="1905000" cy="1905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0" name="Google Shape;670;p85"/>
          <p:cNvSpPr txBox="1"/>
          <p:nvPr/>
        </p:nvSpPr>
        <p:spPr>
          <a:xfrm>
            <a:off x="1453047" y="5634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ESCALAR OBJETOS</a:t>
            </a:r>
            <a:endParaRPr b="0" i="1" sz="4000" u="none" cap="none" strike="noStrike">
              <a:solidFill>
                <a:srgbClr val="000000"/>
              </a:solidFill>
              <a:latin typeface="Anton"/>
              <a:ea typeface="Anton"/>
              <a:cs typeface="Anton"/>
              <a:sym typeface="Anton"/>
            </a:endParaRPr>
          </a:p>
        </p:txBody>
      </p:sp>
      <p:sp>
        <p:nvSpPr>
          <p:cNvPr id="671" name="Google Shape;671;p85"/>
          <p:cNvSpPr txBox="1"/>
          <p:nvPr/>
        </p:nvSpPr>
        <p:spPr>
          <a:xfrm>
            <a:off x="648800" y="1465225"/>
            <a:ext cx="7846500" cy="319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1" lang="es-419" sz="1800" u="none" cap="none" strike="noStrike">
                <a:solidFill>
                  <a:schemeClr val="dk1"/>
                </a:solidFill>
                <a:highlight>
                  <a:srgbClr val="E0FF00"/>
                </a:highlight>
                <a:latin typeface="Helvetica Neue"/>
                <a:ea typeface="Helvetica Neue"/>
                <a:cs typeface="Helvetica Neue"/>
                <a:sym typeface="Helvetica Neue"/>
              </a:rPr>
              <a:t>transform: scale( )</a:t>
            </a:r>
            <a:r>
              <a:rPr b="0" i="0" lang="es-419" sz="1800" u="none" cap="none" strike="noStrike">
                <a:solidFill>
                  <a:schemeClr val="dk1"/>
                </a:solidFill>
                <a:highlight>
                  <a:srgbClr val="E0FF00"/>
                </a:highlight>
                <a:latin typeface="Helvetica Neue Light"/>
                <a:ea typeface="Helvetica Neue Light"/>
                <a:cs typeface="Helvetica Neue Light"/>
                <a:sym typeface="Helvetica Neue Light"/>
              </a:rPr>
              <a:t>, cambia la escala del objeto (como si fuese un zoom).  </a:t>
            </a:r>
            <a:endParaRPr b="0" i="0" sz="18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Didact Gothic"/>
              <a:ea typeface="Didact Gothic"/>
              <a:cs typeface="Didact Gothic"/>
              <a:sym typeface="Didact Gothic"/>
            </a:endParaRPr>
          </a:p>
          <a:p>
            <a:pPr indent="0" lvl="0" marL="0" marR="0" rtl="0" algn="l">
              <a:lnSpc>
                <a:spcPct val="115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Requiere dos números separados por coma: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El primero es el ancho (Escala en eje X).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El segundo el es alto (Escala en eje Y).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Valores mayores a 1, agrandan.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Valores entre 1 y 0, achican.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Valores negativos, escalan dado vuelta.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Si solo se quiere cambiar un eje, existe scaleX() y scaleY(), cada uno solo recibe un número.</a:t>
            </a:r>
            <a:endParaRPr b="0"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Didact Gothic"/>
              <a:ea typeface="Didact Gothic"/>
              <a:cs typeface="Didact Gothic"/>
              <a:sym typeface="Didact Gothic"/>
            </a:endParaRPr>
          </a:p>
          <a:p>
            <a:pPr indent="0" lvl="0" marL="457200" marR="0" rtl="0" algn="l">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7" name="Google Shape;677;p86"/>
          <p:cNvSpPr txBox="1"/>
          <p:nvPr/>
        </p:nvSpPr>
        <p:spPr>
          <a:xfrm>
            <a:off x="1453047" y="41706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 SCALE</a:t>
            </a:r>
            <a:endParaRPr b="0" i="1" sz="4000" u="none" cap="none" strike="noStrike">
              <a:solidFill>
                <a:srgbClr val="000000"/>
              </a:solidFill>
              <a:latin typeface="Anton"/>
              <a:ea typeface="Anton"/>
              <a:cs typeface="Anton"/>
              <a:sym typeface="Anton"/>
            </a:endParaRPr>
          </a:p>
        </p:txBody>
      </p:sp>
      <p:sp>
        <p:nvSpPr>
          <p:cNvPr id="678" name="Google Shape;678;p86"/>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800000"/>
                </a:solidFill>
                <a:latin typeface="Consolas"/>
                <a:ea typeface="Consolas"/>
                <a:cs typeface="Consolas"/>
                <a:sym typeface="Consolas"/>
              </a:rPr>
              <a:t>div</a:t>
            </a:r>
            <a:r>
              <a:rPr b="0" i="0" lang="es-419"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FF0000"/>
                </a:solidFill>
                <a:latin typeface="Consolas"/>
                <a:ea typeface="Consolas"/>
                <a:cs typeface="Consolas"/>
                <a:sym typeface="Consolas"/>
              </a:rPr>
              <a:t>transform</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795E26"/>
                </a:solidFill>
                <a:latin typeface="Consolas"/>
                <a:ea typeface="Consolas"/>
                <a:cs typeface="Consolas"/>
                <a:sym typeface="Consolas"/>
              </a:rPr>
              <a:t>scale</a:t>
            </a:r>
            <a:r>
              <a:rPr b="0" i="0" lang="es-419" sz="1800" u="none" cap="none" strike="noStrike">
                <a:solidFill>
                  <a:schemeClr val="dk1"/>
                </a:solidFill>
                <a:latin typeface="Consolas"/>
                <a:ea typeface="Consolas"/>
                <a:cs typeface="Consolas"/>
                <a:sym typeface="Consolas"/>
              </a:rPr>
              <a:t>(</a:t>
            </a:r>
            <a:r>
              <a:rPr b="0" i="0" lang="es-419" sz="1800" u="none" cap="none" strike="noStrike">
                <a:solidFill>
                  <a:srgbClr val="09885A"/>
                </a:solidFill>
                <a:latin typeface="Consolas"/>
                <a:ea typeface="Consolas"/>
                <a:cs typeface="Consolas"/>
                <a:sym typeface="Consolas"/>
              </a:rPr>
              <a:t>2,1</a:t>
            </a: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679" name="Google Shape;679;p86"/>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Valor: </a:t>
            </a:r>
            <a:r>
              <a:rPr b="1" i="0" lang="es-419" sz="1400" u="none" cap="none" strike="noStrike">
                <a:solidFill>
                  <a:srgbClr val="000000"/>
                </a:solidFill>
                <a:latin typeface="Helvetica Neue"/>
                <a:ea typeface="Helvetica Neue"/>
                <a:cs typeface="Helvetica Neue"/>
                <a:sym typeface="Helvetica Neue"/>
              </a:rPr>
              <a:t>scale</a:t>
            </a:r>
            <a:r>
              <a:rPr b="0" i="0" lang="es-419" sz="1400" u="none" cap="none" strike="noStrike">
                <a:solidFill>
                  <a:srgbClr val="000000"/>
                </a:solidFill>
                <a:latin typeface="Helvetica Neue"/>
                <a:ea typeface="Helvetica Neue"/>
                <a:cs typeface="Helvetica Neue"/>
                <a:sym typeface="Helvetica Neue"/>
              </a:rPr>
              <a:t>, cuantas veces se va a escalar </a:t>
            </a:r>
            <a:r>
              <a:rPr b="0" i="1" lang="es-419" sz="1400" u="none" cap="none" strike="noStrike">
                <a:solidFill>
                  <a:srgbClr val="000000"/>
                </a:solidFill>
                <a:latin typeface="Helvetica Neue"/>
                <a:ea typeface="Helvetica Neue"/>
                <a:cs typeface="Helvetica Neue"/>
                <a:sym typeface="Helvetica Neue"/>
              </a:rPr>
              <a:t>(alto, ancho),</a:t>
            </a:r>
            <a:r>
              <a:rPr b="0" i="0" lang="es-419" sz="1400" u="none" cap="none" strike="noStrike">
                <a:solidFill>
                  <a:srgbClr val="000000"/>
                </a:solidFill>
                <a:latin typeface="Helvetica Neue"/>
                <a:ea typeface="Helvetica Neue"/>
                <a:cs typeface="Helvetica Neue"/>
                <a:sym typeface="Helvetica Neue"/>
              </a:rPr>
              <a:t> se puede poner un único valor.</a:t>
            </a:r>
            <a:endParaRPr b="0" i="0" sz="1400" u="none" cap="none" strike="noStrike">
              <a:solidFill>
                <a:srgbClr val="000000"/>
              </a:solidFill>
              <a:latin typeface="Helvetica Neue"/>
              <a:ea typeface="Helvetica Neue"/>
              <a:cs typeface="Helvetica Neue"/>
              <a:sym typeface="Helvetica Neue"/>
            </a:endParaRPr>
          </a:p>
        </p:txBody>
      </p:sp>
      <p:pic>
        <p:nvPicPr>
          <p:cNvPr id="680" name="Google Shape;680;p86"/>
          <p:cNvPicPr preferRelativeResize="0"/>
          <p:nvPr/>
        </p:nvPicPr>
        <p:blipFill rotWithShape="1">
          <a:blip r:embed="rId4">
            <a:alphaModFix/>
          </a:blip>
          <a:srcRect b="0" l="0" r="0" t="0"/>
          <a:stretch/>
        </p:blipFill>
        <p:spPr>
          <a:xfrm>
            <a:off x="6431925" y="2523675"/>
            <a:ext cx="1905000" cy="1905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6" name="Google Shape;686;p87"/>
          <p:cNvSpPr txBox="1"/>
          <p:nvPr/>
        </p:nvSpPr>
        <p:spPr>
          <a:xfrm>
            <a:off x="1453047" y="6005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SESGAR ELEMENTO</a:t>
            </a:r>
            <a:endParaRPr b="0" i="1" sz="2400" u="none" cap="none" strike="noStrike">
              <a:solidFill>
                <a:srgbClr val="000000"/>
              </a:solidFill>
              <a:latin typeface="Anton"/>
              <a:ea typeface="Anton"/>
              <a:cs typeface="Anton"/>
              <a:sym typeface="Anton"/>
            </a:endParaRPr>
          </a:p>
        </p:txBody>
      </p:sp>
      <p:sp>
        <p:nvSpPr>
          <p:cNvPr id="687" name="Google Shape;687;p87"/>
          <p:cNvSpPr txBox="1"/>
          <p:nvPr/>
        </p:nvSpPr>
        <p:spPr>
          <a:xfrm>
            <a:off x="726050" y="1540175"/>
            <a:ext cx="7759800" cy="3004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1" lang="es-419" sz="1800" u="none" cap="none" strike="noStrike">
                <a:solidFill>
                  <a:schemeClr val="dk1"/>
                </a:solidFill>
                <a:highlight>
                  <a:srgbClr val="E0FF00"/>
                </a:highlight>
                <a:latin typeface="Helvetica Neue"/>
                <a:ea typeface="Helvetica Neue"/>
                <a:cs typeface="Helvetica Neue"/>
                <a:sym typeface="Helvetica Neue"/>
              </a:rPr>
              <a:t>transform: skew( )</a:t>
            </a:r>
            <a:r>
              <a:rPr b="0" i="0" lang="es-419" sz="1800" u="none" cap="none" strike="noStrike">
                <a:solidFill>
                  <a:schemeClr val="dk1"/>
                </a:solidFill>
                <a:latin typeface="Helvetica Neue Light"/>
                <a:ea typeface="Helvetica Neue Light"/>
                <a:cs typeface="Helvetica Neue Light"/>
                <a:sym typeface="Helvetica Neue Light"/>
              </a:rPr>
              <a:t>, </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para deformar objetos en el CSS utilizamos el método </a:t>
            </a: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skew </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(sesgar).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Puede tener hasta dos números separados por coma: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Sus parámetros son los ángulos de deformación en grados sexagesimales (deg).</a:t>
            </a:r>
            <a:r>
              <a:rPr b="0" i="0" lang="es-419"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El primero indica el eje  “X”.</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El segundo indica el eje “Y”.</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rPr b="0" i="0" lang="es-419" sz="1300" u="none" cap="none" strike="noStrike">
                <a:solidFill>
                  <a:schemeClr val="dk1"/>
                </a:solidFill>
                <a:highlight>
                  <a:srgbClr val="E0FF00"/>
                </a:highlight>
                <a:latin typeface="Helvetica Neue Light"/>
                <a:ea typeface="Helvetica Neue Light"/>
                <a:cs typeface="Helvetica Neue Light"/>
                <a:sym typeface="Helvetica Neue Light"/>
              </a:rPr>
              <a:t>*Sesgar: </a:t>
            </a:r>
            <a:r>
              <a:rPr lang="es-419" sz="1300">
                <a:solidFill>
                  <a:schemeClr val="dk1"/>
                </a:solidFill>
                <a:highlight>
                  <a:srgbClr val="E0FF00"/>
                </a:highlight>
                <a:latin typeface="Helvetica Neue Light"/>
                <a:ea typeface="Helvetica Neue Light"/>
                <a:cs typeface="Helvetica Neue Light"/>
                <a:sym typeface="Helvetica Neue Light"/>
              </a:rPr>
              <a:t>torcer</a:t>
            </a:r>
            <a:r>
              <a:rPr b="0" i="0" lang="es-419" sz="1300" u="none" cap="none" strike="noStrike">
                <a:solidFill>
                  <a:schemeClr val="dk1"/>
                </a:solidFill>
                <a:highlight>
                  <a:srgbClr val="E0FF00"/>
                </a:highlight>
                <a:latin typeface="Helvetica Neue Light"/>
                <a:ea typeface="Helvetica Neue Light"/>
                <a:cs typeface="Helvetica Neue Light"/>
                <a:sym typeface="Helvetica Neue Light"/>
              </a:rPr>
              <a:t>.</a:t>
            </a:r>
            <a:endParaRPr b="0" i="0" sz="13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3" name="Google Shape;693;p88"/>
          <p:cNvSpPr txBox="1"/>
          <p:nvPr/>
        </p:nvSpPr>
        <p:spPr>
          <a:xfrm>
            <a:off x="1453047" y="4077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 SKEW</a:t>
            </a:r>
            <a:endParaRPr b="0" i="1" sz="4000" u="none" cap="none" strike="noStrike">
              <a:solidFill>
                <a:srgbClr val="000000"/>
              </a:solidFill>
              <a:latin typeface="Anton"/>
              <a:ea typeface="Anton"/>
              <a:cs typeface="Anton"/>
              <a:sym typeface="Anton"/>
            </a:endParaRPr>
          </a:p>
        </p:txBody>
      </p:sp>
      <p:sp>
        <p:nvSpPr>
          <p:cNvPr id="694" name="Google Shape;694;p88"/>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800000"/>
                </a:solidFill>
                <a:latin typeface="Consolas"/>
                <a:ea typeface="Consolas"/>
                <a:cs typeface="Consolas"/>
                <a:sym typeface="Consolas"/>
              </a:rPr>
              <a:t>div</a:t>
            </a:r>
            <a:r>
              <a:rPr b="0" i="0" lang="es-419"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FF0000"/>
                </a:solidFill>
                <a:latin typeface="Consolas"/>
                <a:ea typeface="Consolas"/>
                <a:cs typeface="Consolas"/>
                <a:sym typeface="Consolas"/>
              </a:rPr>
              <a:t>transform</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795E26"/>
                </a:solidFill>
                <a:latin typeface="Consolas"/>
                <a:ea typeface="Consolas"/>
                <a:cs typeface="Consolas"/>
                <a:sym typeface="Consolas"/>
              </a:rPr>
              <a:t>skew</a:t>
            </a:r>
            <a:r>
              <a:rPr b="0" i="0" lang="es-419" sz="1800" u="none" cap="none" strike="noStrike">
                <a:solidFill>
                  <a:schemeClr val="dk1"/>
                </a:solidFill>
                <a:latin typeface="Consolas"/>
                <a:ea typeface="Consolas"/>
                <a:cs typeface="Consolas"/>
                <a:sym typeface="Consolas"/>
              </a:rPr>
              <a:t>(</a:t>
            </a:r>
            <a:r>
              <a:rPr b="0" i="0" lang="es-419" sz="1800" u="none" cap="none" strike="noStrike">
                <a:solidFill>
                  <a:srgbClr val="09885A"/>
                </a:solidFill>
                <a:latin typeface="Consolas"/>
                <a:ea typeface="Consolas"/>
                <a:cs typeface="Consolas"/>
                <a:sym typeface="Consolas"/>
              </a:rPr>
              <a:t>20deg,10deg</a:t>
            </a: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695" name="Google Shape;695;p88"/>
          <p:cNvSpPr txBox="1"/>
          <p:nvPr/>
        </p:nvSpPr>
        <p:spPr>
          <a:xfrm>
            <a:off x="5248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Valor: </a:t>
            </a:r>
            <a:r>
              <a:rPr b="1" i="0" lang="es-419" sz="1400" u="none" cap="none" strike="noStrike">
                <a:solidFill>
                  <a:srgbClr val="000000"/>
                </a:solidFill>
                <a:latin typeface="Helvetica Neue"/>
                <a:ea typeface="Helvetica Neue"/>
                <a:cs typeface="Helvetica Neue"/>
                <a:sym typeface="Helvetica Neue"/>
              </a:rPr>
              <a:t>skewX</a:t>
            </a:r>
            <a:r>
              <a:rPr b="0" i="0" lang="es-419" sz="1400" u="none" cap="none" strike="noStrike">
                <a:solidFill>
                  <a:srgbClr val="000000"/>
                </a:solidFill>
                <a:latin typeface="Helvetica Neue"/>
                <a:ea typeface="Helvetica Neue"/>
                <a:cs typeface="Helvetica Neue"/>
                <a:sym typeface="Helvetica Neue"/>
              </a:rPr>
              <a:t>, perspectiva en ambos ejes (X,Y).</a:t>
            </a:r>
            <a:endParaRPr b="0" i="0" sz="1400" u="none" cap="none" strike="noStrike">
              <a:solidFill>
                <a:srgbClr val="000000"/>
              </a:solidFill>
              <a:latin typeface="Helvetica Neue"/>
              <a:ea typeface="Helvetica Neue"/>
              <a:cs typeface="Helvetica Neue"/>
              <a:sym typeface="Helvetica Neue"/>
            </a:endParaRPr>
          </a:p>
        </p:txBody>
      </p:sp>
      <p:pic>
        <p:nvPicPr>
          <p:cNvPr id="696" name="Google Shape;696;p88"/>
          <p:cNvPicPr preferRelativeResize="0"/>
          <p:nvPr/>
        </p:nvPicPr>
        <p:blipFill rotWithShape="1">
          <a:blip r:embed="rId4">
            <a:alphaModFix/>
          </a:blip>
          <a:srcRect b="0" l="3999" r="-3998" t="0"/>
          <a:stretch/>
        </p:blipFill>
        <p:spPr>
          <a:xfrm>
            <a:off x="6515050" y="2523675"/>
            <a:ext cx="1905000" cy="1905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2" name="Google Shape;702;p89"/>
          <p:cNvSpPr txBox="1"/>
          <p:nvPr/>
        </p:nvSpPr>
        <p:spPr>
          <a:xfrm>
            <a:off x="1053147" y="4077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 SKEWX</a:t>
            </a:r>
            <a:endParaRPr b="0" i="1" sz="4000" u="none" cap="none" strike="noStrike">
              <a:solidFill>
                <a:srgbClr val="000000"/>
              </a:solidFill>
              <a:latin typeface="Anton"/>
              <a:ea typeface="Anton"/>
              <a:cs typeface="Anton"/>
              <a:sym typeface="Anton"/>
            </a:endParaRPr>
          </a:p>
        </p:txBody>
      </p:sp>
      <p:sp>
        <p:nvSpPr>
          <p:cNvPr id="703" name="Google Shape;703;p89"/>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800000"/>
                </a:solidFill>
                <a:latin typeface="Consolas"/>
                <a:ea typeface="Consolas"/>
                <a:cs typeface="Consolas"/>
                <a:sym typeface="Consolas"/>
              </a:rPr>
              <a:t>div</a:t>
            </a:r>
            <a:r>
              <a:rPr b="0" i="0" lang="es-419"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FF0000"/>
                </a:solidFill>
                <a:latin typeface="Consolas"/>
                <a:ea typeface="Consolas"/>
                <a:cs typeface="Consolas"/>
                <a:sym typeface="Consolas"/>
              </a:rPr>
              <a:t>transform</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795E26"/>
                </a:solidFill>
                <a:latin typeface="Consolas"/>
                <a:ea typeface="Consolas"/>
                <a:cs typeface="Consolas"/>
                <a:sym typeface="Consolas"/>
              </a:rPr>
              <a:t>skewX</a:t>
            </a:r>
            <a:r>
              <a:rPr b="0" i="0" lang="es-419" sz="1800" u="none" cap="none" strike="noStrike">
                <a:solidFill>
                  <a:schemeClr val="dk1"/>
                </a:solidFill>
                <a:latin typeface="Consolas"/>
                <a:ea typeface="Consolas"/>
                <a:cs typeface="Consolas"/>
                <a:sym typeface="Consolas"/>
              </a:rPr>
              <a:t>(</a:t>
            </a:r>
            <a:r>
              <a:rPr b="0" i="0" lang="es-419" sz="1800" u="none" cap="none" strike="noStrike">
                <a:solidFill>
                  <a:srgbClr val="09885A"/>
                </a:solidFill>
                <a:latin typeface="Consolas"/>
                <a:ea typeface="Consolas"/>
                <a:cs typeface="Consolas"/>
                <a:sym typeface="Consolas"/>
              </a:rPr>
              <a:t>20deg</a:t>
            </a: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704" name="Google Shape;704;p89"/>
          <p:cNvSpPr txBox="1"/>
          <p:nvPr/>
        </p:nvSpPr>
        <p:spPr>
          <a:xfrm>
            <a:off x="524850" y="14304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Valor: </a:t>
            </a:r>
            <a:r>
              <a:rPr b="1" i="0" lang="es-419" sz="1400" u="none" cap="none" strike="noStrike">
                <a:solidFill>
                  <a:srgbClr val="000000"/>
                </a:solidFill>
                <a:latin typeface="Helvetica Neue"/>
                <a:ea typeface="Helvetica Neue"/>
                <a:cs typeface="Helvetica Neue"/>
                <a:sym typeface="Helvetica Neue"/>
              </a:rPr>
              <a:t>skewX</a:t>
            </a:r>
            <a:r>
              <a:rPr b="0" i="0" lang="es-419" sz="1400" u="none" cap="none" strike="noStrike">
                <a:solidFill>
                  <a:srgbClr val="000000"/>
                </a:solidFill>
                <a:latin typeface="Helvetica Neue"/>
                <a:ea typeface="Helvetica Neue"/>
                <a:cs typeface="Helvetica Neue"/>
                <a:sym typeface="Helvetica Neue"/>
              </a:rPr>
              <a:t>, perspectiva en X.</a:t>
            </a:r>
            <a:endParaRPr b="0" i="0" sz="1400" u="none" cap="none" strike="noStrike">
              <a:solidFill>
                <a:srgbClr val="000000"/>
              </a:solidFill>
              <a:latin typeface="Helvetica Neue"/>
              <a:ea typeface="Helvetica Neue"/>
              <a:cs typeface="Helvetica Neue"/>
              <a:sym typeface="Helvetica Neue"/>
            </a:endParaRPr>
          </a:p>
        </p:txBody>
      </p:sp>
      <p:pic>
        <p:nvPicPr>
          <p:cNvPr id="705" name="Google Shape;705;p89"/>
          <p:cNvPicPr preferRelativeResize="0"/>
          <p:nvPr/>
        </p:nvPicPr>
        <p:blipFill rotWithShape="1">
          <a:blip r:embed="rId4">
            <a:alphaModFix/>
          </a:blip>
          <a:srcRect b="0" l="0" r="0" t="0"/>
          <a:stretch/>
        </p:blipFill>
        <p:spPr>
          <a:xfrm>
            <a:off x="6438864" y="2523675"/>
            <a:ext cx="1905000" cy="1905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1" name="Google Shape;711;p90"/>
          <p:cNvSpPr txBox="1"/>
          <p:nvPr/>
        </p:nvSpPr>
        <p:spPr>
          <a:xfrm>
            <a:off x="1053147" y="4077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 SKEWY</a:t>
            </a:r>
            <a:endParaRPr b="0" i="1" sz="4000" u="none" cap="none" strike="noStrike">
              <a:solidFill>
                <a:srgbClr val="000000"/>
              </a:solidFill>
              <a:latin typeface="Anton"/>
              <a:ea typeface="Anton"/>
              <a:cs typeface="Anton"/>
              <a:sym typeface="Anton"/>
            </a:endParaRPr>
          </a:p>
        </p:txBody>
      </p:sp>
      <p:sp>
        <p:nvSpPr>
          <p:cNvPr id="712" name="Google Shape;712;p90"/>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rgbClr val="800000"/>
                </a:solidFill>
                <a:latin typeface="Consolas"/>
                <a:ea typeface="Consolas"/>
                <a:cs typeface="Consolas"/>
                <a:sym typeface="Consolas"/>
              </a:rPr>
              <a:t>div</a:t>
            </a:r>
            <a:r>
              <a:rPr b="0" i="0" lang="es-419"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FF0000"/>
                </a:solidFill>
                <a:latin typeface="Consolas"/>
                <a:ea typeface="Consolas"/>
                <a:cs typeface="Consolas"/>
                <a:sym typeface="Consolas"/>
              </a:rPr>
              <a:t>transform</a:t>
            </a:r>
            <a:r>
              <a:rPr b="0" i="0" lang="es-419" sz="1800" u="none" cap="none" strike="noStrike">
                <a:solidFill>
                  <a:schemeClr val="dk1"/>
                </a:solidFill>
                <a:latin typeface="Consolas"/>
                <a:ea typeface="Consolas"/>
                <a:cs typeface="Consolas"/>
                <a:sym typeface="Consolas"/>
              </a:rPr>
              <a:t>: </a:t>
            </a:r>
            <a:r>
              <a:rPr b="0" i="0" lang="es-419" sz="1800" u="none" cap="none" strike="noStrike">
                <a:solidFill>
                  <a:srgbClr val="795E26"/>
                </a:solidFill>
                <a:latin typeface="Consolas"/>
                <a:ea typeface="Consolas"/>
                <a:cs typeface="Consolas"/>
                <a:sym typeface="Consolas"/>
              </a:rPr>
              <a:t>skewY</a:t>
            </a:r>
            <a:r>
              <a:rPr b="0" i="0" lang="es-419" sz="1800" u="none" cap="none" strike="noStrike">
                <a:solidFill>
                  <a:schemeClr val="dk1"/>
                </a:solidFill>
                <a:latin typeface="Consolas"/>
                <a:ea typeface="Consolas"/>
                <a:cs typeface="Consolas"/>
                <a:sym typeface="Consolas"/>
              </a:rPr>
              <a:t>(</a:t>
            </a:r>
            <a:r>
              <a:rPr b="0" i="0" lang="es-419" sz="1800" u="none" cap="none" strike="noStrike">
                <a:solidFill>
                  <a:srgbClr val="09885A"/>
                </a:solidFill>
                <a:latin typeface="Consolas"/>
                <a:ea typeface="Consolas"/>
                <a:cs typeface="Consolas"/>
                <a:sym typeface="Consolas"/>
              </a:rPr>
              <a:t>20deg</a:t>
            </a: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419"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713" name="Google Shape;713;p90"/>
          <p:cNvSpPr txBox="1"/>
          <p:nvPr/>
        </p:nvSpPr>
        <p:spPr>
          <a:xfrm>
            <a:off x="524850" y="14956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Valor: </a:t>
            </a:r>
            <a:r>
              <a:rPr b="1" i="0" lang="es-419" sz="1400" u="none" cap="none" strike="noStrike">
                <a:solidFill>
                  <a:srgbClr val="000000"/>
                </a:solidFill>
                <a:latin typeface="Helvetica Neue"/>
                <a:ea typeface="Helvetica Neue"/>
                <a:cs typeface="Helvetica Neue"/>
                <a:sym typeface="Helvetica Neue"/>
              </a:rPr>
              <a:t>skewY</a:t>
            </a:r>
            <a:r>
              <a:rPr b="0" i="0" lang="es-419" sz="1400" u="none" cap="none" strike="noStrike">
                <a:solidFill>
                  <a:srgbClr val="000000"/>
                </a:solidFill>
                <a:latin typeface="Helvetica Neue"/>
                <a:ea typeface="Helvetica Neue"/>
                <a:cs typeface="Helvetica Neue"/>
                <a:sym typeface="Helvetica Neue"/>
              </a:rPr>
              <a:t>, perspectiva en Y.</a:t>
            </a:r>
            <a:endParaRPr b="0" i="0" sz="1400" u="none" cap="none" strike="noStrike">
              <a:solidFill>
                <a:srgbClr val="000000"/>
              </a:solidFill>
              <a:latin typeface="Helvetica Neue"/>
              <a:ea typeface="Helvetica Neue"/>
              <a:cs typeface="Helvetica Neue"/>
              <a:sym typeface="Helvetica Neue"/>
            </a:endParaRPr>
          </a:p>
        </p:txBody>
      </p:sp>
      <p:pic>
        <p:nvPicPr>
          <p:cNvPr id="714" name="Google Shape;714;p90"/>
          <p:cNvPicPr preferRelativeResize="0"/>
          <p:nvPr/>
        </p:nvPicPr>
        <p:blipFill rotWithShape="1">
          <a:blip r:embed="rId4">
            <a:alphaModFix/>
          </a:blip>
          <a:srcRect b="0" l="0" r="0" t="0"/>
          <a:stretch/>
        </p:blipFill>
        <p:spPr>
          <a:xfrm>
            <a:off x="6442311" y="2523675"/>
            <a:ext cx="1905000" cy="1905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0" name="Google Shape;720;p91"/>
          <p:cNvSpPr txBox="1"/>
          <p:nvPr/>
        </p:nvSpPr>
        <p:spPr>
          <a:xfrm>
            <a:off x="1053147" y="57276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¿RECUERDAN EL EJEMPLO?</a:t>
            </a:r>
            <a:endParaRPr b="0" i="1" sz="4000" u="none" cap="none" strike="noStrike">
              <a:solidFill>
                <a:srgbClr val="000000"/>
              </a:solidFill>
              <a:latin typeface="Anton"/>
              <a:ea typeface="Anton"/>
              <a:cs typeface="Anton"/>
              <a:sym typeface="Anton"/>
            </a:endParaRPr>
          </a:p>
        </p:txBody>
      </p:sp>
      <p:pic>
        <p:nvPicPr>
          <p:cNvPr id="721" name="Google Shape;721;p91"/>
          <p:cNvPicPr preferRelativeResize="0"/>
          <p:nvPr/>
        </p:nvPicPr>
        <p:blipFill rotWithShape="1">
          <a:blip r:embed="rId4">
            <a:alphaModFix/>
          </a:blip>
          <a:srcRect b="0" l="0" r="0" t="0"/>
          <a:stretch/>
        </p:blipFill>
        <p:spPr>
          <a:xfrm rot="793560">
            <a:off x="6407632" y="418561"/>
            <a:ext cx="1415813" cy="1006237"/>
          </a:xfrm>
          <a:prstGeom prst="rect">
            <a:avLst/>
          </a:prstGeom>
          <a:noFill/>
          <a:ln>
            <a:noFill/>
          </a:ln>
        </p:spPr>
      </p:pic>
      <p:sp>
        <p:nvSpPr>
          <p:cNvPr id="722" name="Google Shape;722;p91"/>
          <p:cNvSpPr txBox="1"/>
          <p:nvPr/>
        </p:nvSpPr>
        <p:spPr>
          <a:xfrm>
            <a:off x="3301675" y="2168050"/>
            <a:ext cx="2966400" cy="2453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div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100px</a:t>
            </a:r>
            <a:r>
              <a:rPr b="0" i="0" lang="es-419"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height</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100px</a:t>
            </a:r>
            <a:r>
              <a:rPr b="0" i="0" lang="es-419"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background-color</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rgba</a:t>
            </a:r>
            <a:r>
              <a:rPr b="0" i="0" lang="es-419" sz="1400" u="none" cap="none" strike="noStrike">
                <a:solidFill>
                  <a:srgbClr val="800000"/>
                </a:solidFill>
                <a:latin typeface="Consolas"/>
                <a:ea typeface="Consolas"/>
                <a:cs typeface="Consolas"/>
                <a:sym typeface="Consolas"/>
              </a:rPr>
              <a:t>(255,0,0,0.9);</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transform</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skewY</a:t>
            </a:r>
            <a:r>
              <a:rPr b="0" i="0" lang="es-419" sz="1400" u="none" cap="none" strike="noStrike">
                <a:solidFill>
                  <a:srgbClr val="800000"/>
                </a:solidFill>
                <a:latin typeface="Consolas"/>
                <a:ea typeface="Consolas"/>
                <a:cs typeface="Consolas"/>
                <a:sym typeface="Consolas"/>
              </a:rPr>
              <a:t>(25deg)</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3C78D8"/>
              </a:solidFill>
              <a:latin typeface="Consolas"/>
              <a:ea typeface="Consolas"/>
              <a:cs typeface="Consolas"/>
              <a:sym typeface="Consolas"/>
            </a:endParaRPr>
          </a:p>
        </p:txBody>
      </p:sp>
      <p:sp>
        <p:nvSpPr>
          <p:cNvPr id="723" name="Google Shape;723;p91"/>
          <p:cNvSpPr txBox="1"/>
          <p:nvPr/>
        </p:nvSpPr>
        <p:spPr>
          <a:xfrm>
            <a:off x="436150" y="2168050"/>
            <a:ext cx="2793300" cy="2453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&lt;!-- Caja Roja --&gt;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3C78D8"/>
              </a:solidFill>
              <a:latin typeface="Consolas"/>
              <a:ea typeface="Consolas"/>
              <a:cs typeface="Consolas"/>
              <a:sym typeface="Consolas"/>
            </a:endParaRPr>
          </a:p>
        </p:txBody>
      </p:sp>
      <p:sp>
        <p:nvSpPr>
          <p:cNvPr id="724" name="Google Shape;724;p91"/>
          <p:cNvSpPr txBox="1"/>
          <p:nvPr/>
        </p:nvSpPr>
        <p:spPr>
          <a:xfrm>
            <a:off x="535425" y="1709900"/>
            <a:ext cx="1186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419" sz="1800" u="none" cap="none" strike="noStrike">
                <a:solidFill>
                  <a:srgbClr val="000000"/>
                </a:solidFill>
                <a:latin typeface="Helvetica Neue"/>
                <a:ea typeface="Helvetica Neue"/>
                <a:cs typeface="Helvetica Neue"/>
                <a:sym typeface="Helvetica Neue"/>
              </a:rPr>
              <a:t>HTML</a:t>
            </a:r>
            <a:endParaRPr b="1" i="0" sz="1800" u="none" cap="none" strike="noStrike">
              <a:solidFill>
                <a:srgbClr val="000000"/>
              </a:solidFill>
              <a:latin typeface="Helvetica Neue"/>
              <a:ea typeface="Helvetica Neue"/>
              <a:cs typeface="Helvetica Neue"/>
              <a:sym typeface="Helvetica Neue"/>
            </a:endParaRPr>
          </a:p>
        </p:txBody>
      </p:sp>
      <p:sp>
        <p:nvSpPr>
          <p:cNvPr id="725" name="Google Shape;725;p91"/>
          <p:cNvSpPr txBox="1"/>
          <p:nvPr/>
        </p:nvSpPr>
        <p:spPr>
          <a:xfrm>
            <a:off x="3301675" y="1709900"/>
            <a:ext cx="1186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419" sz="1800" u="none" cap="none" strike="noStrike">
                <a:solidFill>
                  <a:srgbClr val="000000"/>
                </a:solidFill>
                <a:latin typeface="Helvetica Neue"/>
                <a:ea typeface="Helvetica Neue"/>
                <a:cs typeface="Helvetica Neue"/>
                <a:sym typeface="Helvetica Neue"/>
              </a:rPr>
              <a:t>CSS</a:t>
            </a:r>
            <a:endParaRPr b="1" i="0" sz="1800" u="none" cap="none" strike="noStrike">
              <a:solidFill>
                <a:srgbClr val="000000"/>
              </a:solidFill>
              <a:latin typeface="Helvetica Neue"/>
              <a:ea typeface="Helvetica Neue"/>
              <a:cs typeface="Helvetica Neue"/>
              <a:sym typeface="Helvetica Neue"/>
            </a:endParaRPr>
          </a:p>
        </p:txBody>
      </p:sp>
      <p:sp>
        <p:nvSpPr>
          <p:cNvPr id="726" name="Google Shape;726;p91"/>
          <p:cNvSpPr txBox="1"/>
          <p:nvPr/>
        </p:nvSpPr>
        <p:spPr>
          <a:xfrm>
            <a:off x="2362625" y="1175550"/>
            <a:ext cx="3108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s-419" sz="2300" u="none" cap="none" strike="noStrike">
                <a:solidFill>
                  <a:srgbClr val="000000"/>
                </a:solidFill>
                <a:latin typeface="Helvetica Neue Light"/>
                <a:ea typeface="Helvetica Neue Light"/>
                <a:cs typeface="Helvetica Neue Light"/>
                <a:sym typeface="Helvetica Neue Light"/>
              </a:rPr>
              <a:t>Así empezamos...</a:t>
            </a:r>
            <a:endParaRPr b="0" i="0" sz="2300" u="none" cap="none" strike="noStrike">
              <a:solidFill>
                <a:srgbClr val="000000"/>
              </a:solidFill>
              <a:latin typeface="Helvetica Neue Light"/>
              <a:ea typeface="Helvetica Neue Light"/>
              <a:cs typeface="Helvetica Neue Light"/>
              <a:sym typeface="Helvetica Neue Light"/>
            </a:endParaRPr>
          </a:p>
        </p:txBody>
      </p:sp>
      <p:pic>
        <p:nvPicPr>
          <p:cNvPr id="727" name="Google Shape;727;p91"/>
          <p:cNvPicPr preferRelativeResize="0"/>
          <p:nvPr/>
        </p:nvPicPr>
        <p:blipFill rotWithShape="1">
          <a:blip r:embed="rId5">
            <a:alphaModFix/>
          </a:blip>
          <a:srcRect b="0" l="0" r="0" t="0"/>
          <a:stretch/>
        </p:blipFill>
        <p:spPr>
          <a:xfrm>
            <a:off x="6420475" y="1802027"/>
            <a:ext cx="2477604" cy="2453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31" name="Shape 731"/>
        <p:cNvGrpSpPr/>
        <p:nvPr/>
      </p:nvGrpSpPr>
      <p:grpSpPr>
        <a:xfrm>
          <a:off x="0" y="0"/>
          <a:ext cx="0" cy="0"/>
          <a:chOff x="0" y="0"/>
          <a:chExt cx="0" cy="0"/>
        </a:xfrm>
      </p:grpSpPr>
      <p:pic>
        <p:nvPicPr>
          <p:cNvPr id="732" name="Google Shape;732;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3" name="Google Shape;733;p92"/>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34" name="Google Shape;734;p92"/>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8" name="Shape 738"/>
        <p:cNvGrpSpPr/>
        <p:nvPr/>
      </p:nvGrpSpPr>
      <p:grpSpPr>
        <a:xfrm>
          <a:off x="0" y="0"/>
          <a:ext cx="0" cy="0"/>
          <a:chOff x="0" y="0"/>
          <a:chExt cx="0" cy="0"/>
        </a:xfrm>
      </p:grpSpPr>
      <p:sp>
        <p:nvSpPr>
          <p:cNvPr id="739" name="Google Shape;739;p9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TRANSICIONES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3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419" sz="2000">
                <a:latin typeface="Anton"/>
                <a:ea typeface="Anton"/>
                <a:cs typeface="Anton"/>
                <a:sym typeface="Anton"/>
              </a:rPr>
              <a:t>MAPA DE CONCEPTOS CLASE 8</a:t>
            </a:r>
            <a:endParaRPr i="1" sz="2000">
              <a:latin typeface="Anton"/>
              <a:ea typeface="Anton"/>
              <a:cs typeface="Anton"/>
              <a:sym typeface="Anton"/>
            </a:endParaRPr>
          </a:p>
        </p:txBody>
      </p:sp>
      <p:pic>
        <p:nvPicPr>
          <p:cNvPr id="143" name="Google Shape;143;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4" name="Google Shape;144;p3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45" name="Google Shape;145;p31"/>
          <p:cNvCxnSpPr/>
          <p:nvPr/>
        </p:nvCxnSpPr>
        <p:spPr>
          <a:xfrm>
            <a:off x="1353025" y="1775166"/>
            <a:ext cx="0" cy="684600"/>
          </a:xfrm>
          <a:prstGeom prst="straightConnector1">
            <a:avLst/>
          </a:prstGeom>
          <a:noFill/>
          <a:ln cap="flat" cmpd="sng" w="9525">
            <a:solidFill>
              <a:srgbClr val="CCCCCC"/>
            </a:solidFill>
            <a:prstDash val="solid"/>
            <a:round/>
            <a:headEnd len="med" w="med" type="oval"/>
            <a:tailEnd len="med" w="med" type="oval"/>
          </a:ln>
        </p:spPr>
      </p:cxnSp>
      <p:sp>
        <p:nvSpPr>
          <p:cNvPr id="146" name="Google Shape;146;p3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Gradientes</a:t>
            </a:r>
            <a:endParaRPr b="0" i="0" sz="1100" u="none" cap="none" strike="noStrike">
              <a:solidFill>
                <a:srgbClr val="FFFFFF"/>
              </a:solidFill>
              <a:latin typeface="Helvetica Neue"/>
              <a:ea typeface="Helvetica Neue"/>
              <a:cs typeface="Helvetica Neue"/>
              <a:sym typeface="Helvetica Neue"/>
            </a:endParaRPr>
          </a:p>
        </p:txBody>
      </p:sp>
      <p:sp>
        <p:nvSpPr>
          <p:cNvPr id="147" name="Google Shape;147;p31"/>
          <p:cNvSpPr/>
          <p:nvPr/>
        </p:nvSpPr>
        <p:spPr>
          <a:xfrm>
            <a:off x="618500" y="24795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Transformaciones </a:t>
            </a:r>
            <a:endParaRPr b="0" i="0" sz="1100" u="none" cap="none" strike="noStrike">
              <a:solidFill>
                <a:srgbClr val="FFFFFF"/>
              </a:solidFill>
              <a:latin typeface="Helvetica Neue"/>
              <a:ea typeface="Helvetica Neue"/>
              <a:cs typeface="Helvetica Neue"/>
              <a:sym typeface="Helvetica Neue"/>
            </a:endParaRPr>
          </a:p>
        </p:txBody>
      </p:sp>
      <p:cxnSp>
        <p:nvCxnSpPr>
          <p:cNvPr id="148" name="Google Shape;148;p31"/>
          <p:cNvCxnSpPr/>
          <p:nvPr/>
        </p:nvCxnSpPr>
        <p:spPr>
          <a:xfrm>
            <a:off x="2081300" y="2740638"/>
            <a:ext cx="958200" cy="0"/>
          </a:xfrm>
          <a:prstGeom prst="straightConnector1">
            <a:avLst/>
          </a:prstGeom>
          <a:noFill/>
          <a:ln cap="flat" cmpd="sng" w="9525">
            <a:solidFill>
              <a:srgbClr val="CCCCCC"/>
            </a:solidFill>
            <a:prstDash val="solid"/>
            <a:round/>
            <a:headEnd len="med" w="med" type="oval"/>
            <a:tailEnd len="med" w="med" type="oval"/>
          </a:ln>
        </p:spPr>
      </p:cxnSp>
      <p:sp>
        <p:nvSpPr>
          <p:cNvPr id="149" name="Google Shape;149;p31"/>
          <p:cNvSpPr/>
          <p:nvPr/>
        </p:nvSpPr>
        <p:spPr>
          <a:xfrm>
            <a:off x="3017100" y="2591449"/>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¿Qué es una transformación?</a:t>
            </a:r>
            <a:endParaRPr b="0" i="0" sz="1100" u="none" cap="none" strike="noStrike">
              <a:solidFill>
                <a:srgbClr val="222222"/>
              </a:solidFill>
              <a:latin typeface="Helvetica Neue"/>
              <a:ea typeface="Helvetica Neue"/>
              <a:cs typeface="Helvetica Neue"/>
              <a:sym typeface="Helvetica Neue"/>
            </a:endParaRPr>
          </a:p>
        </p:txBody>
      </p:sp>
      <p:cxnSp>
        <p:nvCxnSpPr>
          <p:cNvPr id="150" name="Google Shape;150;p31"/>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151" name="Google Shape;151;p31"/>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Ejes</a:t>
            </a:r>
            <a:endParaRPr b="0" i="0" sz="1100" u="none" cap="none" strike="noStrike">
              <a:solidFill>
                <a:srgbClr val="222222"/>
              </a:solidFill>
              <a:latin typeface="Helvetica Neue"/>
              <a:ea typeface="Helvetica Neue"/>
              <a:cs typeface="Helvetica Neue"/>
              <a:sym typeface="Helvetica Neue"/>
            </a:endParaRPr>
          </a:p>
        </p:txBody>
      </p:sp>
      <p:cxnSp>
        <p:nvCxnSpPr>
          <p:cNvPr id="152" name="Google Shape;152;p31"/>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3" name="Google Shape;153;p31"/>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¿Qué son? </a:t>
            </a:r>
            <a:endParaRPr b="0" i="0" sz="1100" u="none" cap="none" strike="noStrike">
              <a:solidFill>
                <a:srgbClr val="222222"/>
              </a:solidFill>
              <a:latin typeface="Helvetica Neue"/>
              <a:ea typeface="Helvetica Neue"/>
              <a:cs typeface="Helvetica Neue"/>
              <a:sym typeface="Helvetica Neue"/>
            </a:endParaRPr>
          </a:p>
        </p:txBody>
      </p:sp>
      <p:cxnSp>
        <p:nvCxnSpPr>
          <p:cNvPr id="154" name="Google Shape;154;p31"/>
          <p:cNvCxnSpPr/>
          <p:nvPr/>
        </p:nvCxnSpPr>
        <p:spPr>
          <a:xfrm>
            <a:off x="5609575" y="2779300"/>
            <a:ext cx="958200" cy="0"/>
          </a:xfrm>
          <a:prstGeom prst="straightConnector1">
            <a:avLst/>
          </a:prstGeom>
          <a:noFill/>
          <a:ln cap="flat" cmpd="sng" w="9525">
            <a:solidFill>
              <a:srgbClr val="CCCCCC"/>
            </a:solidFill>
            <a:prstDash val="solid"/>
            <a:round/>
            <a:headEnd len="med" w="med" type="oval"/>
            <a:tailEnd len="med" w="med" type="oval"/>
          </a:ln>
        </p:spPr>
      </p:cxnSp>
      <p:sp>
        <p:nvSpPr>
          <p:cNvPr id="155" name="Google Shape;155;p31"/>
          <p:cNvSpPr/>
          <p:nvPr/>
        </p:nvSpPr>
        <p:spPr>
          <a:xfrm>
            <a:off x="6545383" y="26224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Diseño Responsive</a:t>
            </a:r>
            <a:endParaRPr b="0" i="0" sz="1100" u="none" cap="none" strike="noStrike">
              <a:solidFill>
                <a:srgbClr val="222222"/>
              </a:solidFill>
              <a:latin typeface="Helvetica Neue"/>
              <a:ea typeface="Helvetica Neue"/>
              <a:cs typeface="Helvetica Neue"/>
              <a:sym typeface="Helvetica Neue"/>
            </a:endParaRPr>
          </a:p>
        </p:txBody>
      </p:sp>
      <p:cxnSp>
        <p:nvCxnSpPr>
          <p:cNvPr id="156" name="Google Shape;156;p31"/>
          <p:cNvCxnSpPr/>
          <p:nvPr/>
        </p:nvCxnSpPr>
        <p:spPr>
          <a:xfrm>
            <a:off x="5695589" y="27718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7" name="Google Shape;157;p31"/>
          <p:cNvSpPr/>
          <p:nvPr/>
        </p:nvSpPr>
        <p:spPr>
          <a:xfrm>
            <a:off x="6545383" y="30137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Media Queries</a:t>
            </a:r>
            <a:endParaRPr b="0" i="0" sz="1100" u="none" cap="none" strike="noStrike">
              <a:solidFill>
                <a:srgbClr val="222222"/>
              </a:solidFill>
              <a:latin typeface="Helvetica Neue"/>
              <a:ea typeface="Helvetica Neue"/>
              <a:cs typeface="Helvetica Neue"/>
              <a:sym typeface="Helvetica Neue"/>
            </a:endParaRPr>
          </a:p>
        </p:txBody>
      </p:sp>
      <p:cxnSp>
        <p:nvCxnSpPr>
          <p:cNvPr id="158" name="Google Shape;158;p31"/>
          <p:cNvCxnSpPr>
            <a:endCxn id="159" idx="1"/>
          </p:cNvCxnSpPr>
          <p:nvPr/>
        </p:nvCxnSpPr>
        <p:spPr>
          <a:xfrm>
            <a:off x="5699794" y="27661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9" name="Google Shape;159;p31"/>
          <p:cNvSpPr/>
          <p:nvPr/>
        </p:nvSpPr>
        <p:spPr>
          <a:xfrm>
            <a:off x="6555094" y="34051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Meta Viewport</a:t>
            </a:r>
            <a:endParaRPr b="0" i="0" sz="1100" u="none" cap="none" strike="noStrike">
              <a:solidFill>
                <a:srgbClr val="222222"/>
              </a:solidFill>
              <a:latin typeface="Helvetica Neue"/>
              <a:ea typeface="Helvetica Neue"/>
              <a:cs typeface="Helvetica Neue"/>
              <a:sym typeface="Helvetica Neue"/>
            </a:endParaRPr>
          </a:p>
        </p:txBody>
      </p:sp>
      <p:cxnSp>
        <p:nvCxnSpPr>
          <p:cNvPr id="160" name="Google Shape;160;p31"/>
          <p:cNvCxnSpPr/>
          <p:nvPr/>
        </p:nvCxnSpPr>
        <p:spPr>
          <a:xfrm>
            <a:off x="4378700" y="1853625"/>
            <a:ext cx="958200" cy="0"/>
          </a:xfrm>
          <a:prstGeom prst="straightConnector1">
            <a:avLst/>
          </a:prstGeom>
          <a:noFill/>
          <a:ln cap="flat" cmpd="sng" w="9525">
            <a:solidFill>
              <a:srgbClr val="CCCCCC"/>
            </a:solidFill>
            <a:prstDash val="solid"/>
            <a:round/>
            <a:headEnd len="med" w="med" type="oval"/>
            <a:tailEnd len="med" w="med" type="oval"/>
          </a:ln>
        </p:spPr>
      </p:cxnSp>
      <p:sp>
        <p:nvSpPr>
          <p:cNvPr id="161" name="Google Shape;161;p31"/>
          <p:cNvSpPr/>
          <p:nvPr/>
        </p:nvSpPr>
        <p:spPr>
          <a:xfrm>
            <a:off x="5314508" y="169674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Gradiente lineal</a:t>
            </a:r>
            <a:endParaRPr b="0" i="0" sz="1100" u="none" cap="none" strike="noStrike">
              <a:solidFill>
                <a:srgbClr val="222222"/>
              </a:solidFill>
              <a:latin typeface="Helvetica Neue"/>
              <a:ea typeface="Helvetica Neue"/>
              <a:cs typeface="Helvetica Neue"/>
              <a:sym typeface="Helvetica Neue"/>
            </a:endParaRPr>
          </a:p>
        </p:txBody>
      </p:sp>
      <p:cxnSp>
        <p:nvCxnSpPr>
          <p:cNvPr id="162" name="Google Shape;162;p31"/>
          <p:cNvCxnSpPr/>
          <p:nvPr/>
        </p:nvCxnSpPr>
        <p:spPr>
          <a:xfrm>
            <a:off x="4464714" y="184620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3" name="Google Shape;163;p31"/>
          <p:cNvSpPr/>
          <p:nvPr/>
        </p:nvSpPr>
        <p:spPr>
          <a:xfrm>
            <a:off x="5314508" y="208811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Gradiente radial</a:t>
            </a:r>
            <a:endParaRPr b="0" i="0" sz="1100" u="none" cap="none" strike="noStrike">
              <a:solidFill>
                <a:srgbClr val="222222"/>
              </a:solidFill>
              <a:latin typeface="Helvetica Neue"/>
              <a:ea typeface="Helvetica Neue"/>
              <a:cs typeface="Helvetica Neue"/>
              <a:sym typeface="Helvetica Neue"/>
            </a:endParaRPr>
          </a:p>
        </p:txBody>
      </p:sp>
      <p:cxnSp>
        <p:nvCxnSpPr>
          <p:cNvPr id="164" name="Google Shape;164;p31"/>
          <p:cNvCxnSpPr/>
          <p:nvPr/>
        </p:nvCxnSpPr>
        <p:spPr>
          <a:xfrm>
            <a:off x="1361100" y="3101716"/>
            <a:ext cx="0" cy="332700"/>
          </a:xfrm>
          <a:prstGeom prst="straightConnector1">
            <a:avLst/>
          </a:prstGeom>
          <a:noFill/>
          <a:ln cap="flat" cmpd="sng" w="9525">
            <a:solidFill>
              <a:srgbClr val="CCCCCC"/>
            </a:solidFill>
            <a:prstDash val="solid"/>
            <a:round/>
            <a:headEnd len="med" w="med" type="oval"/>
            <a:tailEnd len="med" w="med" type="oval"/>
          </a:ln>
        </p:spPr>
      </p:cxnSp>
      <p:sp>
        <p:nvSpPr>
          <p:cNvPr id="165" name="Google Shape;165;p31"/>
          <p:cNvSpPr/>
          <p:nvPr/>
        </p:nvSpPr>
        <p:spPr>
          <a:xfrm>
            <a:off x="618500" y="345420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Transiciones </a:t>
            </a:r>
            <a:endParaRPr b="0" i="0" sz="1100" u="none" cap="none" strike="noStrike">
              <a:solidFill>
                <a:srgbClr val="FFFFFF"/>
              </a:solidFill>
              <a:latin typeface="Helvetica Neue"/>
              <a:ea typeface="Helvetica Neue"/>
              <a:cs typeface="Helvetica Neue"/>
              <a:sym typeface="Helvetica Neue"/>
            </a:endParaRPr>
          </a:p>
        </p:txBody>
      </p:sp>
      <p:cxnSp>
        <p:nvCxnSpPr>
          <p:cNvPr id="166" name="Google Shape;166;p31"/>
          <p:cNvCxnSpPr/>
          <p:nvPr/>
        </p:nvCxnSpPr>
        <p:spPr>
          <a:xfrm>
            <a:off x="2063325" y="3739288"/>
            <a:ext cx="958200" cy="0"/>
          </a:xfrm>
          <a:prstGeom prst="straightConnector1">
            <a:avLst/>
          </a:prstGeom>
          <a:noFill/>
          <a:ln cap="flat" cmpd="sng" w="9525">
            <a:solidFill>
              <a:srgbClr val="CCCCCC"/>
            </a:solidFill>
            <a:prstDash val="solid"/>
            <a:round/>
            <a:headEnd len="med" w="med" type="oval"/>
            <a:tailEnd len="med" w="med" type="oval"/>
          </a:ln>
        </p:spPr>
      </p:cxnSp>
      <p:sp>
        <p:nvSpPr>
          <p:cNvPr id="167" name="Google Shape;167;p31"/>
          <p:cNvSpPr/>
          <p:nvPr/>
        </p:nvSpPr>
        <p:spPr>
          <a:xfrm>
            <a:off x="2999125" y="3590099"/>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Propiedad transition</a:t>
            </a:r>
            <a:endParaRPr b="0" i="0" sz="1100" u="none" cap="none" strike="noStrike">
              <a:solidFill>
                <a:srgbClr val="222222"/>
              </a:solidFill>
              <a:latin typeface="Helvetica Neue"/>
              <a:ea typeface="Helvetica Neue"/>
              <a:cs typeface="Helvetica Neue"/>
              <a:sym typeface="Helvetica Neue"/>
            </a:endParaRPr>
          </a:p>
        </p:txBody>
      </p:sp>
      <p:cxnSp>
        <p:nvCxnSpPr>
          <p:cNvPr id="168" name="Google Shape;168;p31"/>
          <p:cNvCxnSpPr/>
          <p:nvPr/>
        </p:nvCxnSpPr>
        <p:spPr>
          <a:xfrm>
            <a:off x="1377250" y="4076366"/>
            <a:ext cx="0" cy="332700"/>
          </a:xfrm>
          <a:prstGeom prst="straightConnector1">
            <a:avLst/>
          </a:prstGeom>
          <a:noFill/>
          <a:ln cap="flat" cmpd="sng" w="9525">
            <a:solidFill>
              <a:srgbClr val="CCCCCC"/>
            </a:solidFill>
            <a:prstDash val="solid"/>
            <a:round/>
            <a:headEnd len="med" w="med" type="oval"/>
            <a:tailEnd len="med" w="med" type="oval"/>
          </a:ln>
        </p:spPr>
      </p:cxnSp>
      <p:sp>
        <p:nvSpPr>
          <p:cNvPr id="169" name="Google Shape;169;p31"/>
          <p:cNvSpPr/>
          <p:nvPr/>
        </p:nvSpPr>
        <p:spPr>
          <a:xfrm>
            <a:off x="634650" y="4428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Animaciones</a:t>
            </a:r>
            <a:endParaRPr b="0" i="0" sz="1100" u="none" cap="none" strike="noStrike">
              <a:solidFill>
                <a:srgbClr val="FFFFFF"/>
              </a:solidFill>
              <a:latin typeface="Helvetica Neue"/>
              <a:ea typeface="Helvetica Neue"/>
              <a:cs typeface="Helvetica Neue"/>
              <a:sym typeface="Helvetica Neue"/>
            </a:endParaRPr>
          </a:p>
        </p:txBody>
      </p:sp>
      <p:cxnSp>
        <p:nvCxnSpPr>
          <p:cNvPr id="170" name="Google Shape;170;p31"/>
          <p:cNvCxnSpPr/>
          <p:nvPr/>
        </p:nvCxnSpPr>
        <p:spPr>
          <a:xfrm>
            <a:off x="2087550" y="4705738"/>
            <a:ext cx="958200" cy="0"/>
          </a:xfrm>
          <a:prstGeom prst="straightConnector1">
            <a:avLst/>
          </a:prstGeom>
          <a:noFill/>
          <a:ln cap="flat" cmpd="sng" w="9525">
            <a:solidFill>
              <a:srgbClr val="CCCCCC"/>
            </a:solidFill>
            <a:prstDash val="solid"/>
            <a:round/>
            <a:headEnd len="med" w="med" type="oval"/>
            <a:tailEnd len="med" w="med" type="oval"/>
          </a:ln>
        </p:spPr>
      </p:cxnSp>
      <p:sp>
        <p:nvSpPr>
          <p:cNvPr id="171" name="Google Shape;171;p31"/>
          <p:cNvSpPr/>
          <p:nvPr/>
        </p:nvSpPr>
        <p:spPr>
          <a:xfrm>
            <a:off x="3023350" y="4556549"/>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¿Qué es una animación?</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5" name="Google Shape;745;p94"/>
          <p:cNvSpPr txBox="1"/>
          <p:nvPr/>
        </p:nvSpPr>
        <p:spPr>
          <a:xfrm>
            <a:off x="532350" y="1701400"/>
            <a:ext cx="8079300" cy="267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Con la propiedad </a:t>
            </a: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transition,</a:t>
            </a:r>
            <a:r>
              <a:rPr b="0" i="0" lang="es-419" sz="1800" u="none" cap="none" strike="noStrike">
                <a:solidFill>
                  <a:srgbClr val="000000"/>
                </a:solidFill>
                <a:latin typeface="Helvetica Neue Light"/>
                <a:ea typeface="Helvetica Neue Light"/>
                <a:cs typeface="Helvetica Neue Light"/>
                <a:sym typeface="Helvetica Neue Light"/>
              </a:rPr>
              <a:t> es posible lograr que </a:t>
            </a: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al pasar el mouse por el elemento, el mismo “haga una animación”. </a:t>
            </a:r>
            <a:endParaRPr b="0" i="0" sz="1800" u="none" cap="none" strike="noStrike">
              <a:solidFill>
                <a:srgbClr val="000000"/>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Recuerda que para los enlaces se utiliza </a:t>
            </a:r>
            <a:r>
              <a:rPr b="0" i="1" lang="es-419" sz="1800" u="none" cap="none" strike="noStrike">
                <a:solidFill>
                  <a:srgbClr val="000000"/>
                </a:solidFill>
                <a:highlight>
                  <a:srgbClr val="E0FF00"/>
                </a:highlight>
                <a:latin typeface="Helvetica Neue Light"/>
                <a:ea typeface="Helvetica Neue Light"/>
                <a:cs typeface="Helvetica Neue Light"/>
                <a:sym typeface="Helvetica Neue Light"/>
              </a:rPr>
              <a:t>a:hover</a:t>
            </a:r>
            <a:r>
              <a:rPr b="0" i="0" lang="es-419" sz="1800" u="none" cap="none" strike="noStrike">
                <a:solidFill>
                  <a:srgbClr val="000000"/>
                </a:solidFill>
                <a:latin typeface="Helvetica Neue Light"/>
                <a:ea typeface="Helvetica Neue Light"/>
                <a:cs typeface="Helvetica Neue Light"/>
                <a:sym typeface="Helvetica Neue Light"/>
              </a:rPr>
              <a:t>, con el fin de que cambien sus estilos al pasar el mouse por encima. </a:t>
            </a:r>
            <a:r>
              <a:rPr b="0" i="1" lang="es-419" sz="1800" u="none" cap="none" strike="noStrike">
                <a:solidFill>
                  <a:srgbClr val="000000"/>
                </a:solidFill>
                <a:highlight>
                  <a:srgbClr val="E0FF00"/>
                </a:highlight>
                <a:latin typeface="Helvetica Neue Light"/>
                <a:ea typeface="Helvetica Neue Light"/>
                <a:cs typeface="Helvetica Neue Light"/>
                <a:sym typeface="Helvetica Neue Light"/>
              </a:rPr>
              <a:t>:hover</a:t>
            </a:r>
            <a:r>
              <a:rPr b="0" i="0" lang="es-419" sz="1800" u="none" cap="none" strike="noStrike">
                <a:solidFill>
                  <a:srgbClr val="000000"/>
                </a:solidFill>
                <a:latin typeface="Helvetica Neue Light"/>
                <a:ea typeface="Helvetica Neue Light"/>
                <a:cs typeface="Helvetica Neue Light"/>
                <a:sym typeface="Helvetica Neue Light"/>
              </a:rPr>
              <a:t> se puede utilizar con </a:t>
            </a:r>
            <a:r>
              <a:rPr b="1" i="0" lang="es-419" sz="1800" u="none" cap="none" strike="noStrike">
                <a:solidFill>
                  <a:srgbClr val="000000"/>
                </a:solidFill>
                <a:latin typeface="Helvetica Neue"/>
                <a:ea typeface="Helvetica Neue"/>
                <a:cs typeface="Helvetica Neue"/>
                <a:sym typeface="Helvetica Neue"/>
              </a:rPr>
              <a:t>cualquier </a:t>
            </a:r>
            <a:r>
              <a:rPr b="0" i="0" lang="es-419" sz="1800" u="none" cap="none" strike="noStrike">
                <a:solidFill>
                  <a:srgbClr val="000000"/>
                </a:solidFill>
                <a:latin typeface="Helvetica Neue Light"/>
                <a:ea typeface="Helvetica Neue Light"/>
                <a:cs typeface="Helvetica Neue Light"/>
                <a:sym typeface="Helvetica Neue Light"/>
              </a:rPr>
              <a:t>elemento sobre el cual quisieras ejecutar una transición, un div, span, párrafo, etc. veamos los ejemplos...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746" name="Google Shape;746;p94"/>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TRANSICIONES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2" name="Google Shape;752;p95"/>
          <p:cNvSpPr txBox="1"/>
          <p:nvPr/>
        </p:nvSpPr>
        <p:spPr>
          <a:xfrm>
            <a:off x="532350" y="1367125"/>
            <a:ext cx="8079300" cy="82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100"/>
              <a:buFont typeface="Arial"/>
              <a:buNone/>
            </a:pPr>
            <a:r>
              <a:rPr b="0" i="0" lang="es-419" sz="1800" u="none" cap="none" strike="noStrike">
                <a:solidFill>
                  <a:srgbClr val="24292E"/>
                </a:solidFill>
                <a:latin typeface="Helvetica Neue Light"/>
                <a:ea typeface="Helvetica Neue Light"/>
                <a:cs typeface="Helvetica Neue Light"/>
                <a:sym typeface="Helvetica Neue Light"/>
              </a:rPr>
              <a:t>Imaginemos que queremos que cambie su altura: debemos indicar </a:t>
            </a:r>
            <a:r>
              <a:rPr b="1" i="0" lang="es-419" sz="1800" u="none" cap="none" strike="noStrike">
                <a:solidFill>
                  <a:srgbClr val="24292E"/>
                </a:solidFill>
                <a:latin typeface="Helvetica Neue"/>
                <a:ea typeface="Helvetica Neue"/>
                <a:cs typeface="Helvetica Neue"/>
                <a:sym typeface="Helvetica Neue"/>
              </a:rPr>
              <a:t>qué propiedad</a:t>
            </a:r>
            <a:r>
              <a:rPr b="0" i="0" lang="es-419" sz="1800" u="none" cap="none" strike="noStrike">
                <a:solidFill>
                  <a:srgbClr val="24292E"/>
                </a:solidFill>
                <a:latin typeface="Helvetica Neue Light"/>
                <a:ea typeface="Helvetica Neue Light"/>
                <a:cs typeface="Helvetica Neue Light"/>
                <a:sym typeface="Helvetica Neue Light"/>
              </a:rPr>
              <a:t> queremos que se anime y </a:t>
            </a:r>
            <a:r>
              <a:rPr b="1" i="0" lang="es-419" sz="1800" u="none" cap="none" strike="noStrike">
                <a:solidFill>
                  <a:srgbClr val="24292E"/>
                </a:solidFill>
                <a:latin typeface="Helvetica Neue"/>
                <a:ea typeface="Helvetica Neue"/>
                <a:cs typeface="Helvetica Neue"/>
                <a:sym typeface="Helvetica Neue"/>
              </a:rPr>
              <a:t>por cuántos segundos</a:t>
            </a:r>
            <a:r>
              <a:rPr b="0" i="0" lang="es-419" sz="1800" u="none" cap="none" strike="noStrike">
                <a:solidFill>
                  <a:srgbClr val="24292E"/>
                </a:solidFill>
                <a:latin typeface="Helvetica Neue Light"/>
                <a:ea typeface="Helvetica Neue Light"/>
                <a:cs typeface="Helvetica Neue Light"/>
                <a:sym typeface="Helvetica Neue Light"/>
              </a:rPr>
              <a:t> (2 segundos).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753" name="Google Shape;753;p95"/>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TRANSICIONES</a:t>
            </a:r>
            <a:endParaRPr b="0" i="1" sz="3800" u="none" cap="none" strike="noStrike">
              <a:solidFill>
                <a:schemeClr val="dk1"/>
              </a:solidFill>
              <a:latin typeface="Anton"/>
              <a:ea typeface="Anton"/>
              <a:cs typeface="Anton"/>
              <a:sym typeface="Anton"/>
            </a:endParaRPr>
          </a:p>
        </p:txBody>
      </p:sp>
      <p:sp>
        <p:nvSpPr>
          <p:cNvPr id="754" name="Google Shape;754;p95"/>
          <p:cNvSpPr txBox="1"/>
          <p:nvPr/>
        </p:nvSpPr>
        <p:spPr>
          <a:xfrm>
            <a:off x="1362475" y="2264725"/>
            <a:ext cx="3476100" cy="2725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div</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height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100px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transition</a:t>
            </a:r>
            <a:r>
              <a:rPr b="0" i="0" lang="es-419" sz="1400" u="none" cap="none" strike="noStrike">
                <a:solidFill>
                  <a:schemeClr val="dk1"/>
                </a:solidFill>
                <a:latin typeface="Consolas"/>
                <a:ea typeface="Consolas"/>
                <a:cs typeface="Consolas"/>
                <a:sym typeface="Consolas"/>
              </a:rPr>
              <a:t>: height </a:t>
            </a:r>
            <a:r>
              <a:rPr b="0" i="0" lang="es-419" sz="1400" u="none" cap="none" strike="noStrike">
                <a:solidFill>
                  <a:srgbClr val="09885A"/>
                </a:solidFill>
                <a:latin typeface="Consolas"/>
                <a:ea typeface="Consolas"/>
                <a:cs typeface="Consolas"/>
                <a:sym typeface="Consolas"/>
              </a:rPr>
              <a:t>2s</a:t>
            </a:r>
            <a:r>
              <a:rPr b="0" i="0" lang="es-419" sz="1400" u="none" cap="none" strike="noStrike">
                <a:solidFill>
                  <a:schemeClr val="dk1"/>
                </a:solidFill>
                <a:latin typeface="Consolas"/>
                <a:ea typeface="Consolas"/>
                <a:cs typeface="Consolas"/>
                <a:sym typeface="Consolas"/>
              </a:rPr>
              <a:t>;</a:t>
            </a:r>
            <a:br>
              <a:rPr b="0" i="0" lang="es-419" sz="1400" u="none" cap="none" strike="noStrike">
                <a:solidFill>
                  <a:schemeClr val="dk1"/>
                </a:solidFill>
                <a:latin typeface="Consolas"/>
                <a:ea typeface="Consolas"/>
                <a:cs typeface="Consolas"/>
                <a:sym typeface="Consolas"/>
              </a:rPr>
            </a:b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08000"/>
                </a:solidFill>
                <a:latin typeface="Consolas"/>
                <a:ea typeface="Consolas"/>
                <a:cs typeface="Consolas"/>
                <a:sym typeface="Consolas"/>
              </a:rPr>
              <a:t>/* propiedad duración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div:hover</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height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200px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600"/>
              <a:buFont typeface="Arial"/>
              <a:buNone/>
            </a:pPr>
            <a:r>
              <a:t/>
            </a:r>
            <a:endParaRPr b="0" i="0" sz="1600" u="none" cap="none" strike="noStrike">
              <a:solidFill>
                <a:srgbClr val="3C78D8"/>
              </a:solidFill>
              <a:latin typeface="Consolas"/>
              <a:ea typeface="Consolas"/>
              <a:cs typeface="Consolas"/>
              <a:sym typeface="Consolas"/>
            </a:endParaRPr>
          </a:p>
        </p:txBody>
      </p:sp>
      <p:pic>
        <p:nvPicPr>
          <p:cNvPr id="755" name="Google Shape;755;p95"/>
          <p:cNvPicPr preferRelativeResize="0"/>
          <p:nvPr/>
        </p:nvPicPr>
        <p:blipFill rotWithShape="1">
          <a:blip r:embed="rId4">
            <a:alphaModFix/>
          </a:blip>
          <a:srcRect b="0" l="0" r="0" t="0"/>
          <a:stretch/>
        </p:blipFill>
        <p:spPr>
          <a:xfrm>
            <a:off x="5620850" y="2708875"/>
            <a:ext cx="1905000" cy="1562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1" name="Google Shape;761;p96"/>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TRANSICIONES</a:t>
            </a:r>
            <a:endParaRPr b="0" i="1" sz="3800" u="none" cap="none" strike="noStrike">
              <a:solidFill>
                <a:schemeClr val="dk1"/>
              </a:solidFill>
              <a:latin typeface="Anton"/>
              <a:ea typeface="Anton"/>
              <a:cs typeface="Anton"/>
              <a:sym typeface="Anton"/>
            </a:endParaRPr>
          </a:p>
        </p:txBody>
      </p:sp>
      <p:sp>
        <p:nvSpPr>
          <p:cNvPr id="762" name="Google Shape;762;p96"/>
          <p:cNvSpPr txBox="1"/>
          <p:nvPr/>
        </p:nvSpPr>
        <p:spPr>
          <a:xfrm>
            <a:off x="829075" y="2043975"/>
            <a:ext cx="3882600" cy="2671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div</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100px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height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100px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transition</a:t>
            </a:r>
            <a:r>
              <a:rPr b="0" i="0" lang="es-419" sz="1400" u="none" cap="none" strike="noStrike">
                <a:solidFill>
                  <a:schemeClr val="dk1"/>
                </a:solidFill>
                <a:latin typeface="Consolas"/>
                <a:ea typeface="Consolas"/>
                <a:cs typeface="Consolas"/>
                <a:sym typeface="Consolas"/>
              </a:rPr>
              <a:t>: height </a:t>
            </a:r>
            <a:r>
              <a:rPr b="0" i="0" lang="es-419" sz="1400" u="none" cap="none" strike="noStrike">
                <a:solidFill>
                  <a:srgbClr val="09885A"/>
                </a:solidFill>
                <a:latin typeface="Consolas"/>
                <a:ea typeface="Consolas"/>
                <a:cs typeface="Consolas"/>
                <a:sym typeface="Consolas"/>
              </a:rPr>
              <a:t>2s</a:t>
            </a:r>
            <a:r>
              <a:rPr b="0" i="0" lang="es-419" sz="1400" u="none" cap="none" strike="noStrike">
                <a:solidFill>
                  <a:schemeClr val="dk1"/>
                </a:solidFill>
                <a:latin typeface="Consolas"/>
                <a:ea typeface="Consolas"/>
                <a:cs typeface="Consolas"/>
                <a:sym typeface="Consolas"/>
              </a:rPr>
              <a:t>, width </a:t>
            </a:r>
            <a:r>
              <a:rPr b="0" i="0" lang="es-419" sz="1400" u="none" cap="none" strike="noStrike">
                <a:solidFill>
                  <a:srgbClr val="09885A"/>
                </a:solidFill>
                <a:latin typeface="Consolas"/>
                <a:ea typeface="Consolas"/>
                <a:cs typeface="Consolas"/>
                <a:sym typeface="Consolas"/>
              </a:rPr>
              <a:t>1s</a:t>
            </a:r>
            <a:r>
              <a:rPr b="0" i="0" lang="es-419"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div:hover</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height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200px</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200px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pic>
        <p:nvPicPr>
          <p:cNvPr id="763" name="Google Shape;763;p96"/>
          <p:cNvPicPr preferRelativeResize="0"/>
          <p:nvPr/>
        </p:nvPicPr>
        <p:blipFill rotWithShape="1">
          <a:blip r:embed="rId4">
            <a:alphaModFix/>
          </a:blip>
          <a:srcRect b="0" l="0" r="0" t="0"/>
          <a:stretch/>
        </p:blipFill>
        <p:spPr>
          <a:xfrm>
            <a:off x="5325450" y="2427075"/>
            <a:ext cx="3429000" cy="1905000"/>
          </a:xfrm>
          <a:prstGeom prst="rect">
            <a:avLst/>
          </a:prstGeom>
          <a:noFill/>
          <a:ln>
            <a:noFill/>
          </a:ln>
        </p:spPr>
      </p:pic>
      <p:sp>
        <p:nvSpPr>
          <p:cNvPr id="764" name="Google Shape;764;p96"/>
          <p:cNvSpPr txBox="1"/>
          <p:nvPr/>
        </p:nvSpPr>
        <p:spPr>
          <a:xfrm>
            <a:off x="0" y="1482800"/>
            <a:ext cx="9144000" cy="44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También se puede especificar más de una propiedad:</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0" name="Google Shape;770;p97"/>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TRANSICIONES</a:t>
            </a:r>
            <a:endParaRPr b="0" i="1" sz="3800" u="none" cap="none" strike="noStrike">
              <a:solidFill>
                <a:schemeClr val="dk1"/>
              </a:solidFill>
              <a:latin typeface="Anton"/>
              <a:ea typeface="Anton"/>
              <a:cs typeface="Anton"/>
              <a:sym typeface="Anton"/>
            </a:endParaRPr>
          </a:p>
        </p:txBody>
      </p:sp>
      <p:sp>
        <p:nvSpPr>
          <p:cNvPr id="771" name="Google Shape;771;p97"/>
          <p:cNvSpPr txBox="1"/>
          <p:nvPr/>
        </p:nvSpPr>
        <p:spPr>
          <a:xfrm>
            <a:off x="829075" y="1721900"/>
            <a:ext cx="3882600" cy="2993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div</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100px</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height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100px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transition</a:t>
            </a:r>
            <a:r>
              <a:rPr b="0" i="0" lang="es-419" sz="1400" u="none" cap="none" strike="noStrike">
                <a:solidFill>
                  <a:schemeClr val="dk1"/>
                </a:solidFill>
                <a:latin typeface="Consolas"/>
                <a:ea typeface="Consolas"/>
                <a:cs typeface="Consolas"/>
                <a:sym typeface="Consolas"/>
              </a:rPr>
              <a:t>: all </a:t>
            </a:r>
            <a:r>
              <a:rPr b="0" i="0" lang="es-419" sz="1400" u="none" cap="none" strike="noStrike">
                <a:solidFill>
                  <a:srgbClr val="09885A"/>
                </a:solidFill>
                <a:latin typeface="Consolas"/>
                <a:ea typeface="Consolas"/>
                <a:cs typeface="Consolas"/>
                <a:sym typeface="Consolas"/>
              </a:rPr>
              <a:t>2s</a:t>
            </a:r>
            <a:r>
              <a:rPr b="0" i="0" lang="es-419"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div:hover</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height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200px</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200px</a:t>
            </a:r>
            <a:r>
              <a:rPr b="0" i="0" lang="es-419" sz="1400" u="none" cap="none" strike="noStrike">
                <a:solidFill>
                  <a:schemeClr val="dk1"/>
                </a:solidFill>
                <a:latin typeface="Consolas"/>
                <a:ea typeface="Consolas"/>
                <a:cs typeface="Consolas"/>
                <a:sym typeface="Consolas"/>
              </a:rPr>
              <a:t>;</a:t>
            </a:r>
            <a:br>
              <a:rPr b="0" i="0" lang="es-419" sz="1400" u="none" cap="none" strike="noStrike">
                <a:solidFill>
                  <a:schemeClr val="dk1"/>
                </a:solidFill>
                <a:latin typeface="Consolas"/>
                <a:ea typeface="Consolas"/>
                <a:cs typeface="Consolas"/>
                <a:sym typeface="Consolas"/>
              </a:rPr>
            </a:b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padding</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20px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background-color</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451A5"/>
                </a:solidFill>
                <a:latin typeface="Consolas"/>
                <a:ea typeface="Consolas"/>
                <a:cs typeface="Consolas"/>
                <a:sym typeface="Consolas"/>
              </a:rPr>
              <a:t>cyan</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772" name="Google Shape;772;p97"/>
          <p:cNvSpPr txBox="1"/>
          <p:nvPr/>
        </p:nvSpPr>
        <p:spPr>
          <a:xfrm>
            <a:off x="4711675" y="1683750"/>
            <a:ext cx="4432200" cy="86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Aplicar transición </a:t>
            </a:r>
            <a:r>
              <a:rPr b="1" i="0" lang="es-419" sz="1800" u="none" cap="none" strike="noStrike">
                <a:solidFill>
                  <a:schemeClr val="dk1"/>
                </a:solidFill>
                <a:latin typeface="Helvetica Neue"/>
                <a:ea typeface="Helvetica Neue"/>
                <a:cs typeface="Helvetica Neue"/>
                <a:sym typeface="Helvetica Neue"/>
              </a:rPr>
              <a:t>a toda propiedad </a:t>
            </a:r>
            <a:r>
              <a:rPr b="0" i="0" lang="es-419" sz="1800" u="none" cap="none" strike="noStrike">
                <a:solidFill>
                  <a:schemeClr val="dk1"/>
                </a:solidFill>
                <a:latin typeface="Helvetica Neue Light"/>
                <a:ea typeface="Helvetica Neue Light"/>
                <a:cs typeface="Helvetica Neue Light"/>
                <a:sym typeface="Helvetica Neue Light"/>
              </a:rPr>
              <a:t>que haya variado: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73" name="Google Shape;773;p97"/>
          <p:cNvPicPr preferRelativeResize="0"/>
          <p:nvPr/>
        </p:nvPicPr>
        <p:blipFill rotWithShape="1">
          <a:blip r:embed="rId4">
            <a:alphaModFix/>
          </a:blip>
          <a:srcRect b="0" l="0" r="0" t="0"/>
          <a:stretch/>
        </p:blipFill>
        <p:spPr>
          <a:xfrm>
            <a:off x="5300325" y="2698950"/>
            <a:ext cx="3254895" cy="1808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98"/>
          <p:cNvPicPr preferRelativeResize="0"/>
          <p:nvPr/>
        </p:nvPicPr>
        <p:blipFill rotWithShape="1">
          <a:blip r:embed="rId3">
            <a:alphaModFix/>
          </a:blip>
          <a:srcRect b="0" l="0" r="0" t="0"/>
          <a:stretch/>
        </p:blipFill>
        <p:spPr>
          <a:xfrm>
            <a:off x="5443425" y="3618700"/>
            <a:ext cx="3105150" cy="1371600"/>
          </a:xfrm>
          <a:prstGeom prst="rect">
            <a:avLst/>
          </a:prstGeom>
          <a:noFill/>
          <a:ln>
            <a:noFill/>
          </a:ln>
        </p:spPr>
      </p:pic>
      <p:pic>
        <p:nvPicPr>
          <p:cNvPr id="779" name="Google Shape;779;p9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80" name="Google Shape;780;p98"/>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chemeClr val="dk1"/>
              </a:buClr>
              <a:buSzPts val="1100"/>
              <a:buFont typeface="Arial"/>
              <a:buNone/>
            </a:pPr>
            <a:r>
              <a:rPr b="0" i="1" lang="es-419" sz="3800" u="none" cap="none" strike="noStrike">
                <a:solidFill>
                  <a:schemeClr val="dk1"/>
                </a:solidFill>
                <a:latin typeface="Anton"/>
                <a:ea typeface="Anton"/>
                <a:cs typeface="Anton"/>
                <a:sym typeface="Anton"/>
              </a:rPr>
              <a:t>TRANSICIONES</a:t>
            </a:r>
            <a:endParaRPr b="0" i="1" sz="3800" u="none" cap="none" strike="noStrike">
              <a:solidFill>
                <a:schemeClr val="dk1"/>
              </a:solidFill>
              <a:latin typeface="Anton"/>
              <a:ea typeface="Anton"/>
              <a:cs typeface="Anton"/>
              <a:sym typeface="Anton"/>
            </a:endParaRPr>
          </a:p>
        </p:txBody>
      </p:sp>
      <p:sp>
        <p:nvSpPr>
          <p:cNvPr id="781" name="Google Shape;781;p98"/>
          <p:cNvSpPr txBox="1"/>
          <p:nvPr/>
        </p:nvSpPr>
        <p:spPr>
          <a:xfrm>
            <a:off x="910925" y="1683750"/>
            <a:ext cx="3882600" cy="2993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input</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100px</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height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100px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transition</a:t>
            </a:r>
            <a:r>
              <a:rPr b="0" i="0" lang="es-419" sz="1400" u="none" cap="none" strike="noStrike">
                <a:solidFill>
                  <a:schemeClr val="dk1"/>
                </a:solidFill>
                <a:latin typeface="Consolas"/>
                <a:ea typeface="Consolas"/>
                <a:cs typeface="Consolas"/>
                <a:sym typeface="Consolas"/>
              </a:rPr>
              <a:t>: all </a:t>
            </a:r>
            <a:r>
              <a:rPr b="0" i="0" lang="es-419" sz="1400" u="none" cap="none" strike="noStrike">
                <a:solidFill>
                  <a:srgbClr val="09885A"/>
                </a:solidFill>
                <a:latin typeface="Consolas"/>
                <a:ea typeface="Consolas"/>
                <a:cs typeface="Consolas"/>
                <a:sym typeface="Consolas"/>
              </a:rPr>
              <a:t>2s</a:t>
            </a:r>
            <a:r>
              <a:rPr b="0" i="0" lang="es-419"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input:focus</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200px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font-size</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24px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782" name="Google Shape;782;p98"/>
          <p:cNvSpPr txBox="1"/>
          <p:nvPr/>
        </p:nvSpPr>
        <p:spPr>
          <a:xfrm>
            <a:off x="4711800" y="447500"/>
            <a:ext cx="4432200" cy="25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highlight>
                  <a:srgbClr val="E0FF00"/>
                </a:highlight>
                <a:latin typeface="Helvetica Neue Light"/>
                <a:ea typeface="Helvetica Neue Light"/>
                <a:cs typeface="Helvetica Neue Light"/>
                <a:sym typeface="Helvetica Neue Light"/>
              </a:rPr>
              <a:t>¿Sólo con la propiedad “</a:t>
            </a:r>
            <a:r>
              <a:rPr b="1" i="0" lang="es-419" sz="1800" u="none" cap="none" strike="noStrike">
                <a:solidFill>
                  <a:schemeClr val="dk1"/>
                </a:solidFill>
                <a:highlight>
                  <a:srgbClr val="E0FF00"/>
                </a:highlight>
                <a:latin typeface="Helvetica Neue"/>
                <a:ea typeface="Helvetica Neue"/>
                <a:cs typeface="Helvetica Neue"/>
                <a:sym typeface="Helvetica Neue"/>
              </a:rPr>
              <a:t>:hover</a:t>
            </a:r>
            <a:r>
              <a:rPr b="0" i="0" lang="es-419" sz="1800" u="none" cap="none" strike="noStrike">
                <a:solidFill>
                  <a:schemeClr val="dk1"/>
                </a:solidFill>
                <a:highlight>
                  <a:srgbClr val="E0FF00"/>
                </a:highlight>
                <a:latin typeface="Helvetica Neue Light"/>
                <a:ea typeface="Helvetica Neue Light"/>
                <a:cs typeface="Helvetica Neue Light"/>
                <a:sym typeface="Helvetica Neue Light"/>
              </a:rPr>
              <a:t>” funciona?</a:t>
            </a:r>
            <a:r>
              <a:rPr b="0" i="0" lang="es-419" sz="1800" u="none" cap="none" strike="noStrike">
                <a:solidFill>
                  <a:schemeClr val="dk1"/>
                </a:solidFill>
                <a:highlight>
                  <a:srgbClr val="FFFF00"/>
                </a:highlight>
                <a:latin typeface="Helvetica Neue Light"/>
                <a:ea typeface="Helvetica Neue Light"/>
                <a:cs typeface="Helvetica Neue Light"/>
                <a:sym typeface="Helvetica Neue Light"/>
              </a:rPr>
              <a:t> </a:t>
            </a:r>
            <a:br>
              <a:rPr b="0" i="0" lang="es-419" sz="1800" u="none" cap="none" strike="noStrike">
                <a:solidFill>
                  <a:schemeClr val="dk1"/>
                </a:solidFill>
                <a:highlight>
                  <a:srgbClr val="FFFF00"/>
                </a:highlight>
                <a:latin typeface="Helvetica Neue Light"/>
                <a:ea typeface="Helvetica Neue Light"/>
                <a:cs typeface="Helvetica Neue Light"/>
                <a:sym typeface="Helvetica Neue Light"/>
              </a:rPr>
            </a:br>
            <a:endParaRPr b="0" i="0" sz="1800" u="none" cap="none" strike="noStrike">
              <a:solidFill>
                <a:schemeClr val="dk1"/>
              </a:solidFill>
              <a:highlight>
                <a:srgbClr val="FFFF00"/>
              </a:highlight>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No, también lo hace con cualquier propiedad del elemento que aplique cambios en él.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dk1"/>
                </a:solidFill>
                <a:latin typeface="Helvetica Neue Light"/>
                <a:ea typeface="Helvetica Neue Light"/>
                <a:cs typeface="Helvetica Neue Light"/>
                <a:sym typeface="Helvetica Neue Light"/>
              </a:rPr>
              <a:t>Por ejemplo con la propiedad </a:t>
            </a:r>
            <a:r>
              <a:rPr b="0" i="1" lang="es-419" sz="1800" u="none" cap="none" strike="noStrike">
                <a:solidFill>
                  <a:schemeClr val="dk1"/>
                </a:solidFill>
                <a:highlight>
                  <a:srgbClr val="E0FF00"/>
                </a:highlight>
                <a:latin typeface="Helvetica Neue Light"/>
                <a:ea typeface="Helvetica Neue Light"/>
                <a:cs typeface="Helvetica Neue Light"/>
                <a:sym typeface="Helvetica Neue Light"/>
              </a:rPr>
              <a:t>focus</a:t>
            </a:r>
            <a:r>
              <a:rPr b="0" i="0" lang="es-419" sz="1800" u="none" cap="none" strike="noStrike">
                <a:solidFill>
                  <a:schemeClr val="dk1"/>
                </a:solidFill>
                <a:latin typeface="Helvetica Neue Light"/>
                <a:ea typeface="Helvetica Neue Light"/>
                <a:cs typeface="Helvetica Neue Light"/>
                <a:sym typeface="Helvetica Neue Light"/>
              </a:rPr>
              <a:t>, la cual indica que el elemento tiene el foco. Generalmente se activa cuando el usuario hace clic, toca un elemento o lo selecciona con la tecla "Tab" del teclado.</a:t>
            </a:r>
            <a:endParaRPr b="0" i="0" sz="18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99"/>
          <p:cNvPicPr preferRelativeResize="0"/>
          <p:nvPr/>
        </p:nvPicPr>
        <p:blipFill rotWithShape="1">
          <a:blip r:embed="rId3">
            <a:alphaModFix/>
          </a:blip>
          <a:srcRect b="0" l="0" r="0" t="0"/>
          <a:stretch/>
        </p:blipFill>
        <p:spPr>
          <a:xfrm>
            <a:off x="6272725" y="2095592"/>
            <a:ext cx="2571125" cy="1739015"/>
          </a:xfrm>
          <a:prstGeom prst="rect">
            <a:avLst/>
          </a:prstGeom>
          <a:noFill/>
          <a:ln>
            <a:noFill/>
          </a:ln>
        </p:spPr>
      </p:pic>
      <p:pic>
        <p:nvPicPr>
          <p:cNvPr id="788" name="Google Shape;788;p9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89" name="Google Shape;789;p99"/>
          <p:cNvSpPr txBox="1"/>
          <p:nvPr/>
        </p:nvSpPr>
        <p:spPr>
          <a:xfrm>
            <a:off x="1053147" y="57276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¿RECUERDAN EL EJEMPLO?</a:t>
            </a:r>
            <a:endParaRPr b="0" i="1" sz="4000" u="none" cap="none" strike="noStrike">
              <a:solidFill>
                <a:srgbClr val="000000"/>
              </a:solidFill>
              <a:latin typeface="Anton"/>
              <a:ea typeface="Anton"/>
              <a:cs typeface="Anton"/>
              <a:sym typeface="Anton"/>
            </a:endParaRPr>
          </a:p>
        </p:txBody>
      </p:sp>
      <p:pic>
        <p:nvPicPr>
          <p:cNvPr id="790" name="Google Shape;790;p99"/>
          <p:cNvPicPr preferRelativeResize="0"/>
          <p:nvPr/>
        </p:nvPicPr>
        <p:blipFill rotWithShape="1">
          <a:blip r:embed="rId5">
            <a:alphaModFix/>
          </a:blip>
          <a:srcRect b="0" l="0" r="0" t="0"/>
          <a:stretch/>
        </p:blipFill>
        <p:spPr>
          <a:xfrm rot="793560">
            <a:off x="6407632" y="418561"/>
            <a:ext cx="1415813" cy="1006237"/>
          </a:xfrm>
          <a:prstGeom prst="rect">
            <a:avLst/>
          </a:prstGeom>
          <a:noFill/>
          <a:ln>
            <a:noFill/>
          </a:ln>
        </p:spPr>
      </p:pic>
      <p:sp>
        <p:nvSpPr>
          <p:cNvPr id="791" name="Google Shape;791;p99"/>
          <p:cNvSpPr txBox="1"/>
          <p:nvPr/>
        </p:nvSpPr>
        <p:spPr>
          <a:xfrm>
            <a:off x="748350" y="1710850"/>
            <a:ext cx="5520600" cy="3227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div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100px</a:t>
            </a:r>
            <a:r>
              <a:rPr b="0" i="0" lang="es-419"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height</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100px</a:t>
            </a:r>
            <a:r>
              <a:rPr b="0" i="0" lang="es-419"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background-color</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rgba</a:t>
            </a:r>
            <a:r>
              <a:rPr b="0" i="0" lang="es-419" sz="1400" u="none" cap="none" strike="noStrike">
                <a:solidFill>
                  <a:srgbClr val="800000"/>
                </a:solidFill>
                <a:latin typeface="Consolas"/>
                <a:ea typeface="Consolas"/>
                <a:cs typeface="Consolas"/>
                <a:sym typeface="Consolas"/>
              </a:rPr>
              <a:t>(255,0,0,0.9);</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border</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solid</a:t>
            </a:r>
            <a:r>
              <a:rPr b="0" i="0" lang="es-419" sz="1400" u="none" cap="none" strike="noStrike">
                <a:solidFill>
                  <a:srgbClr val="800000"/>
                </a:solidFill>
                <a:latin typeface="Consolas"/>
                <a:ea typeface="Consolas"/>
                <a:cs typeface="Consolas"/>
                <a:sym typeface="Consolas"/>
              </a:rPr>
              <a:t> 1px;</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div:</a:t>
            </a:r>
            <a:r>
              <a:rPr b="0" i="0" lang="es-419" sz="1400" u="none" cap="none" strike="noStrike">
                <a:solidFill>
                  <a:srgbClr val="0000FF"/>
                </a:solidFill>
                <a:latin typeface="Consolas"/>
                <a:ea typeface="Consolas"/>
                <a:cs typeface="Consolas"/>
                <a:sym typeface="Consolas"/>
              </a:rPr>
              <a:t>hover</a:t>
            </a:r>
            <a:r>
              <a:rPr b="0" i="0" lang="es-419" sz="1400" u="none" cap="none" strike="noStrike">
                <a:solidFill>
                  <a:srgbClr val="800000"/>
                </a:solidFill>
                <a:latin typeface="Consolas"/>
                <a:ea typeface="Consolas"/>
                <a:cs typeface="Consolas"/>
                <a:sym typeface="Consolas"/>
              </a:rPr>
              <a:t>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padding</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20px</a:t>
            </a:r>
            <a:r>
              <a:rPr b="0" i="0" lang="es-419"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transform</a:t>
            </a:r>
            <a:r>
              <a:rPr b="0" i="0" lang="es-419" sz="1400" u="none" cap="none" strike="noStrike">
                <a:solidFill>
                  <a:srgbClr val="800000"/>
                </a:solidFill>
                <a:latin typeface="Consolas"/>
                <a:ea typeface="Consolas"/>
                <a:cs typeface="Consolas"/>
                <a:sym typeface="Consolas"/>
              </a:rPr>
              <a:t>: </a:t>
            </a:r>
            <a:r>
              <a:rPr b="0" i="0" lang="es-419" sz="1400" u="none" cap="none" strike="noStrike">
                <a:solidFill>
                  <a:srgbClr val="0000FF"/>
                </a:solidFill>
                <a:latin typeface="Consolas"/>
                <a:ea typeface="Consolas"/>
                <a:cs typeface="Consolas"/>
                <a:sym typeface="Consolas"/>
              </a:rPr>
              <a:t>skewY</a:t>
            </a:r>
            <a:r>
              <a:rPr b="0" i="0" lang="es-419" sz="1400" u="none" cap="none" strike="noStrike">
                <a:solidFill>
                  <a:srgbClr val="800000"/>
                </a:solidFill>
                <a:latin typeface="Consolas"/>
                <a:ea typeface="Consolas"/>
                <a:cs typeface="Consolas"/>
                <a:sym typeface="Consolas"/>
              </a:rPr>
              <a:t>(25deg)</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3C78D8"/>
              </a:solidFill>
              <a:latin typeface="Consolas"/>
              <a:ea typeface="Consolas"/>
              <a:cs typeface="Consolas"/>
              <a:sym typeface="Consolas"/>
            </a:endParaRPr>
          </a:p>
        </p:txBody>
      </p:sp>
      <p:sp>
        <p:nvSpPr>
          <p:cNvPr id="792" name="Google Shape;792;p99"/>
          <p:cNvSpPr txBox="1"/>
          <p:nvPr/>
        </p:nvSpPr>
        <p:spPr>
          <a:xfrm>
            <a:off x="2362625" y="1175550"/>
            <a:ext cx="3108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s-419" sz="2100" u="none" cap="none" strike="noStrike">
                <a:solidFill>
                  <a:srgbClr val="000000"/>
                </a:solidFill>
                <a:latin typeface="Anton"/>
                <a:ea typeface="Anton"/>
                <a:cs typeface="Anton"/>
                <a:sym typeface="Anton"/>
              </a:rPr>
              <a:t>Ahora lo transformamos...</a:t>
            </a:r>
            <a:endParaRPr b="0" i="0" sz="2100" u="none" cap="none" strike="noStrike">
              <a:solidFill>
                <a:srgbClr val="000000"/>
              </a:solidFill>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10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ANIMACIONES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03" name="Google Shape;803;p101"/>
          <p:cNvPicPr preferRelativeResize="0"/>
          <p:nvPr/>
        </p:nvPicPr>
        <p:blipFill rotWithShape="1">
          <a:blip r:embed="rId4">
            <a:alphaModFix/>
          </a:blip>
          <a:srcRect b="0" l="0" r="0" t="0"/>
          <a:stretch/>
        </p:blipFill>
        <p:spPr>
          <a:xfrm>
            <a:off x="1612225" y="623888"/>
            <a:ext cx="5191125" cy="3895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07" name="Shape 807"/>
        <p:cNvGrpSpPr/>
        <p:nvPr/>
      </p:nvGrpSpPr>
      <p:grpSpPr>
        <a:xfrm>
          <a:off x="0" y="0"/>
          <a:ext cx="0" cy="0"/>
          <a:chOff x="0" y="0"/>
          <a:chExt cx="0" cy="0"/>
        </a:xfrm>
      </p:grpSpPr>
      <p:pic>
        <p:nvPicPr>
          <p:cNvPr id="808" name="Google Shape;808;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9" name="Google Shape;809;p102"/>
          <p:cNvSpPr txBox="1"/>
          <p:nvPr/>
        </p:nvSpPr>
        <p:spPr>
          <a:xfrm>
            <a:off x="588175" y="796200"/>
            <a:ext cx="7967700" cy="355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4292E"/>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24292E"/>
                </a:solidFill>
                <a:latin typeface="Helvetica Neue Light"/>
                <a:ea typeface="Helvetica Neue Light"/>
                <a:cs typeface="Helvetica Neue Light"/>
                <a:sym typeface="Helvetica Neue Light"/>
              </a:rPr>
              <a:t>A diferencia de la transición, una animación es un efecto que se loopea tantas veces como quieran. No depende del cambio de estado (el elemento se animará desde la carga de la web).  </a:t>
            </a:r>
            <a:endParaRPr b="0" i="0" sz="2000" u="none" cap="none" strike="noStrike">
              <a:solidFill>
                <a:srgbClr val="24292E"/>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24292E"/>
                </a:solidFill>
                <a:latin typeface="Helvetica Neue Light"/>
                <a:ea typeface="Helvetica Neue Light"/>
                <a:cs typeface="Helvetica Neue Light"/>
                <a:sym typeface="Helvetica Neue Light"/>
              </a:rPr>
              <a:t>Es la unión de dos partes:</a:t>
            </a:r>
            <a:r>
              <a:rPr lang="es-419" sz="2000">
                <a:solidFill>
                  <a:srgbClr val="24292E"/>
                </a:solidFill>
                <a:latin typeface="Helvetica Neue Light"/>
                <a:ea typeface="Helvetica Neue Light"/>
                <a:cs typeface="Helvetica Neue Light"/>
                <a:sym typeface="Helvetica Neue Light"/>
              </a:rPr>
              <a:t> </a:t>
            </a:r>
            <a:r>
              <a:rPr b="0" i="0" lang="es-419" sz="2000" u="none" cap="none" strike="noStrike">
                <a:solidFill>
                  <a:srgbClr val="24292E"/>
                </a:solidFill>
                <a:latin typeface="Helvetica Neue Light"/>
                <a:ea typeface="Helvetica Neue Light"/>
                <a:cs typeface="Helvetica Neue Light"/>
                <a:sym typeface="Helvetica Neue Light"/>
              </a:rPr>
              <a:t>por un lado, una línea de tiempo (llamada keyframe) con la información de los cambios; por otro, aplicar ese keyframe a un elemento que será el que se verá animado.</a:t>
            </a:r>
            <a:endParaRPr b="0" i="0" sz="2000" u="none" cap="none" strike="noStrike">
              <a:solidFill>
                <a:srgbClr val="24292E"/>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200"/>
              </a:spcAft>
              <a:buClr>
                <a:srgbClr val="000000"/>
              </a:buClr>
              <a:buSzPts val="2000"/>
              <a:buFont typeface="Arial"/>
              <a:buNone/>
            </a:pPr>
            <a:r>
              <a:t/>
            </a:r>
            <a:endParaRPr b="0" i="0" sz="2000" u="none" cap="none" strike="noStrike">
              <a:solidFill>
                <a:srgbClr val="24292E"/>
              </a:solidFill>
              <a:highlight>
                <a:srgbClr val="3DFFBC"/>
              </a:highlight>
              <a:latin typeface="Helvetica Neue Light"/>
              <a:ea typeface="Helvetica Neue Light"/>
              <a:cs typeface="Helvetica Neue Light"/>
              <a:sym typeface="Helvetica Neue Light"/>
            </a:endParaRPr>
          </a:p>
        </p:txBody>
      </p:sp>
      <p:sp>
        <p:nvSpPr>
          <p:cNvPr id="810" name="Google Shape;810;p102"/>
          <p:cNvSpPr txBox="1"/>
          <p:nvPr/>
        </p:nvSpPr>
        <p:spPr>
          <a:xfrm>
            <a:off x="2000950" y="20712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ANIMACIÓN</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6" name="Google Shape;816;p103"/>
          <p:cNvSpPr txBox="1"/>
          <p:nvPr/>
        </p:nvSpPr>
        <p:spPr>
          <a:xfrm>
            <a:off x="643801" y="4664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800"/>
              <a:buFont typeface="Arial"/>
              <a:buNone/>
            </a:pPr>
            <a:r>
              <a:rPr b="0" i="1" lang="es-419" sz="3800" u="none" cap="none" strike="noStrike">
                <a:solidFill>
                  <a:schemeClr val="dk1"/>
                </a:solidFill>
                <a:latin typeface="Anton"/>
                <a:ea typeface="Anton"/>
                <a:cs typeface="Anton"/>
                <a:sym typeface="Anton"/>
              </a:rPr>
              <a:t>ANIMACIÓN – </a:t>
            </a:r>
            <a:r>
              <a:rPr b="0" i="1" lang="es-419" sz="4000" u="none" cap="none" strike="noStrike">
                <a:solidFill>
                  <a:srgbClr val="000000"/>
                </a:solidFill>
                <a:latin typeface="Anton"/>
                <a:ea typeface="Anton"/>
                <a:cs typeface="Anton"/>
                <a:sym typeface="Anton"/>
              </a:rPr>
              <a:t>LÍNEA</a:t>
            </a:r>
            <a:r>
              <a:rPr b="0" i="1" lang="es-419" sz="3800" u="none" cap="none" strike="noStrike">
                <a:solidFill>
                  <a:schemeClr val="dk1"/>
                </a:solidFill>
                <a:latin typeface="Anton"/>
                <a:ea typeface="Anton"/>
                <a:cs typeface="Anton"/>
                <a:sym typeface="Anton"/>
              </a:rPr>
              <a:t> DE TIEMPO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817" name="Google Shape;817;p103"/>
          <p:cNvSpPr txBox="1"/>
          <p:nvPr/>
        </p:nvSpPr>
        <p:spPr>
          <a:xfrm>
            <a:off x="736950" y="1277325"/>
            <a:ext cx="7670100" cy="33822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rgbClr val="3DFFBC"/>
              </a:buClr>
              <a:buSzPts val="1900"/>
              <a:buFont typeface="Helvetica Neue Light"/>
              <a:buChar char="●"/>
            </a:pPr>
            <a:r>
              <a:rPr b="0" i="0" lang="es-419" sz="1900" u="none" cap="none" strike="noStrike">
                <a:solidFill>
                  <a:srgbClr val="000000"/>
                </a:solidFill>
                <a:highlight>
                  <a:srgbClr val="FFFFFF"/>
                </a:highlight>
                <a:latin typeface="Helvetica Neue Light"/>
                <a:ea typeface="Helvetica Neue Light"/>
                <a:cs typeface="Helvetica Neue Light"/>
                <a:sym typeface="Helvetica Neue Light"/>
              </a:rPr>
              <a:t>Es un elemento con un nombre,</a:t>
            </a:r>
            <a:endParaRPr i="1" sz="1900">
              <a:highlight>
                <a:srgbClr val="FFFFFF"/>
              </a:highlight>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DFFBC"/>
              </a:buClr>
              <a:buSzPts val="1900"/>
              <a:buFont typeface="Helvetica Neue Light"/>
              <a:buChar char="●"/>
            </a:pPr>
            <a:r>
              <a:rPr b="0" i="1" lang="es-419" sz="1900" u="none" cap="none" strike="noStrike">
                <a:solidFill>
                  <a:srgbClr val="000000"/>
                </a:solidFill>
                <a:highlight>
                  <a:srgbClr val="E0FF00"/>
                </a:highlight>
                <a:latin typeface="Helvetica Neue Light"/>
                <a:ea typeface="Helvetica Neue Light"/>
                <a:cs typeface="Helvetica Neue Light"/>
                <a:sym typeface="Helvetica Neue Light"/>
              </a:rPr>
              <a:t>@keyframes </a:t>
            </a:r>
            <a:r>
              <a:rPr i="1" lang="es-419" sz="1900">
                <a:highlight>
                  <a:srgbClr val="E0FF00"/>
                </a:highlight>
                <a:latin typeface="Helvetica Neue Light"/>
                <a:ea typeface="Helvetica Neue Light"/>
                <a:cs typeface="Helvetica Neue Light"/>
                <a:sym typeface="Helvetica Neue Light"/>
              </a:rPr>
              <a:t>nombre</a:t>
            </a:r>
            <a:r>
              <a:rPr b="0" i="1" lang="es-419" sz="1900" u="none" cap="none" strike="noStrike">
                <a:solidFill>
                  <a:srgbClr val="000000"/>
                </a:solidFill>
                <a:highlight>
                  <a:srgbClr val="E0FF00"/>
                </a:highlight>
                <a:latin typeface="Helvetica Neue Light"/>
                <a:ea typeface="Helvetica Neue Light"/>
                <a:cs typeface="Helvetica Neue Light"/>
                <a:sym typeface="Helvetica Neue Light"/>
              </a:rPr>
              <a:t> {</a:t>
            </a:r>
            <a:r>
              <a:rPr i="1" lang="es-419" sz="1900">
                <a:highlight>
                  <a:srgbClr val="E0FF00"/>
                </a:highlight>
                <a:latin typeface="Helvetica Neue Light"/>
                <a:ea typeface="Helvetica Neue Light"/>
                <a:cs typeface="Helvetica Neue Light"/>
                <a:sym typeface="Helvetica Neue Light"/>
              </a:rPr>
              <a:t> </a:t>
            </a:r>
            <a:r>
              <a:rPr b="0" i="1" lang="es-419" sz="1900" u="none" cap="none" strike="noStrike">
                <a:solidFill>
                  <a:srgbClr val="000000"/>
                </a:solidFill>
                <a:highlight>
                  <a:srgbClr val="E0FF00"/>
                </a:highlight>
                <a:latin typeface="Helvetica Neue Light"/>
                <a:ea typeface="Helvetica Neue Light"/>
                <a:cs typeface="Helvetica Neue Light"/>
                <a:sym typeface="Helvetica Neue Light"/>
              </a:rPr>
              <a:t>codigo css }</a:t>
            </a:r>
            <a:r>
              <a:rPr b="0" i="0" lang="es-419" sz="1900" u="none" cap="none" strike="noStrike">
                <a:solidFill>
                  <a:srgbClr val="000000"/>
                </a:solidFill>
                <a:highlight>
                  <a:srgbClr val="FFFFFF"/>
                </a:highlight>
                <a:latin typeface="Helvetica Neue Light"/>
                <a:ea typeface="Helvetica Neue Light"/>
                <a:cs typeface="Helvetica Neue Light"/>
                <a:sym typeface="Helvetica Neue Light"/>
              </a:rPr>
              <a:t>.</a:t>
            </a:r>
            <a:endParaRPr sz="1900">
              <a:highlight>
                <a:srgbClr val="FFFFFF"/>
              </a:highlight>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DFFBC"/>
              </a:buClr>
              <a:buSzPts val="1900"/>
              <a:buFont typeface="Helvetica Neue Light"/>
              <a:buChar char="●"/>
            </a:pPr>
            <a:r>
              <a:rPr b="0" i="0" lang="es-419" sz="1900" u="none" cap="none" strike="noStrike">
                <a:solidFill>
                  <a:srgbClr val="000000"/>
                </a:solidFill>
                <a:highlight>
                  <a:srgbClr val="FFFFFF"/>
                </a:highlight>
                <a:latin typeface="Helvetica Neue Light"/>
                <a:ea typeface="Helvetica Neue Light"/>
                <a:cs typeface="Helvetica Neue Light"/>
                <a:sym typeface="Helvetica Neue Light"/>
              </a:rPr>
              <a:t>Luego del nombre y entre llaves, se definen los puntos donde cambiará el CSS.</a:t>
            </a:r>
            <a:endParaRPr b="0" i="0" sz="1900" u="none" cap="none" strike="noStrike">
              <a:solidFill>
                <a:srgbClr val="000000"/>
              </a:solidFill>
              <a:highlight>
                <a:srgbClr val="FFFFFF"/>
              </a:highlight>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DFFBC"/>
              </a:buClr>
              <a:buSzPts val="1900"/>
              <a:buFont typeface="Helvetica Neue Light"/>
              <a:buChar char="●"/>
            </a:pPr>
            <a:r>
              <a:rPr b="0" i="0" lang="es-419" sz="1900" u="none" cap="none" strike="noStrike">
                <a:solidFill>
                  <a:srgbClr val="000000"/>
                </a:solidFill>
                <a:highlight>
                  <a:srgbClr val="FFFFFF"/>
                </a:highlight>
                <a:latin typeface="Helvetica Neue Light"/>
                <a:ea typeface="Helvetica Neue Light"/>
                <a:cs typeface="Helvetica Neue Light"/>
                <a:sym typeface="Helvetica Neue Light"/>
              </a:rPr>
              <a:t>Cada cambio pasa en un porcentaje de la animación. Por cada punto de inflexión, y entre llaves, van las reglas CSS que se aplicarán en ese momento.  </a:t>
            </a:r>
            <a:endParaRPr b="0" i="0" sz="1900" u="none" cap="none" strike="noStrike">
              <a:solidFill>
                <a:srgbClr val="000000"/>
              </a:solidFill>
              <a:highlight>
                <a:srgbClr val="FFFFFF"/>
              </a:highlight>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DFFBC"/>
              </a:buClr>
              <a:buSzPts val="1900"/>
              <a:buFont typeface="Helvetica Neue Light"/>
              <a:buChar char="●"/>
            </a:pPr>
            <a:r>
              <a:rPr b="0" i="0" lang="es-419" sz="1900" u="none" cap="none" strike="noStrike">
                <a:solidFill>
                  <a:srgbClr val="000000"/>
                </a:solidFill>
                <a:highlight>
                  <a:srgbClr val="FFFFFF"/>
                </a:highlight>
                <a:latin typeface="Helvetica Neue Light"/>
                <a:ea typeface="Helvetica Neue Light"/>
                <a:cs typeface="Helvetica Neue Light"/>
                <a:sym typeface="Helvetica Neue Light"/>
              </a:rPr>
              <a:t>El cambio es paulatino de un porcentaje al otro.</a:t>
            </a:r>
            <a:endParaRPr b="0" i="0" sz="19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32"/>
          <p:cNvSpPr/>
          <p:nvPr/>
        </p:nvSpPr>
        <p:spPr>
          <a:xfrm>
            <a:off x="3609600" y="1202750"/>
            <a:ext cx="2157900" cy="3322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8" name="Google Shape;178;p3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7</a:t>
            </a:r>
            <a:endParaRPr b="0" i="0" sz="1400" u="none" cap="none" strike="noStrike">
              <a:solidFill>
                <a:srgbClr val="000000"/>
              </a:solidFill>
              <a:latin typeface="Helvetica Neue"/>
              <a:ea typeface="Helvetica Neue"/>
              <a:cs typeface="Helvetica Neue"/>
              <a:sym typeface="Helvetica Neue"/>
            </a:endParaRPr>
          </a:p>
        </p:txBody>
      </p:sp>
      <p:cxnSp>
        <p:nvCxnSpPr>
          <p:cNvPr id="180" name="Google Shape;180;p3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1" name="Google Shape;181;p3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2" name="Google Shape;182;p3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3" name="Google Shape;183;p3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4" name="Google Shape;184;p3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5" name="Google Shape;185;p32"/>
          <p:cNvSpPr/>
          <p:nvPr/>
        </p:nvSpPr>
        <p:spPr>
          <a:xfrm>
            <a:off x="1208850" y="1202750"/>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7" name="Google Shape;187;p3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3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9" name="Google Shape;189;p3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0" name="Google Shape;190;p3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91" name="Google Shape;191;p3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8</a:t>
            </a:r>
            <a:endParaRPr b="0" i="0" sz="1400" u="none" cap="none" strike="noStrike">
              <a:solidFill>
                <a:srgbClr val="000000"/>
              </a:solidFill>
              <a:latin typeface="Helvetica Neue"/>
              <a:ea typeface="Helvetica Neue"/>
              <a:cs typeface="Helvetica Neue"/>
              <a:sym typeface="Helvetica Neue"/>
            </a:endParaRPr>
          </a:p>
        </p:txBody>
      </p:sp>
      <p:cxnSp>
        <p:nvCxnSpPr>
          <p:cNvPr id="194" name="Google Shape;194;p3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5" name="Google Shape;195;p3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6" name="Google Shape;196;p3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7" name="Google Shape;197;p3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8" name="Google Shape;198;p3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9" name="Google Shape;199;p3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00" name="Google Shape;200;p32"/>
          <p:cNvSpPr txBox="1"/>
          <p:nvPr/>
        </p:nvSpPr>
        <p:spPr>
          <a:xfrm>
            <a:off x="13440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419" sz="1200" u="none" cap="none" strike="noStrike">
                <a:solidFill>
                  <a:schemeClr val="dk1"/>
                </a:solidFill>
                <a:latin typeface="Helvetica Neue"/>
                <a:ea typeface="Helvetica Neue"/>
                <a:cs typeface="Helvetica Neue"/>
                <a:sym typeface="Helvetica Neue"/>
              </a:rPr>
              <a:t>Grids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1" name="Google Shape;201;p32"/>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2" name="Google Shape;202;p32"/>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sp>
        <p:nvSpPr>
          <p:cNvPr id="203" name="Google Shape;203;p32"/>
          <p:cNvSpPr txBox="1"/>
          <p:nvPr/>
        </p:nvSpPr>
        <p:spPr>
          <a:xfrm>
            <a:off x="17424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APLICANDO GRIDS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4" name="Google Shape;204;p32"/>
          <p:cNvPicPr preferRelativeResize="0"/>
          <p:nvPr/>
        </p:nvPicPr>
        <p:blipFill rotWithShape="1">
          <a:blip r:embed="rId6">
            <a:alphaModFix/>
          </a:blip>
          <a:srcRect b="0" l="0" r="0" t="0"/>
          <a:stretch/>
        </p:blipFill>
        <p:spPr>
          <a:xfrm>
            <a:off x="1423338" y="3000638"/>
            <a:ext cx="307150" cy="307150"/>
          </a:xfrm>
          <a:prstGeom prst="rect">
            <a:avLst/>
          </a:prstGeom>
          <a:noFill/>
          <a:ln>
            <a:noFill/>
          </a:ln>
        </p:spPr>
      </p:pic>
      <p:sp>
        <p:nvSpPr>
          <p:cNvPr id="205" name="Google Shape;205;p32"/>
          <p:cNvSpPr txBox="1"/>
          <p:nvPr/>
        </p:nvSpPr>
        <p:spPr>
          <a:xfrm>
            <a:off x="37824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419" sz="1100">
                <a:solidFill>
                  <a:schemeClr val="dk1"/>
                </a:solidFill>
                <a:latin typeface="Helvetica Neue"/>
                <a:ea typeface="Helvetica Neue"/>
                <a:cs typeface="Helvetica Neue"/>
                <a:sym typeface="Helvetica Neue"/>
              </a:rPr>
              <a:t>Responsive</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6" name="Google Shape;206;p32"/>
          <p:cNvSpPr txBox="1"/>
          <p:nvPr/>
        </p:nvSpPr>
        <p:spPr>
          <a:xfrm>
            <a:off x="4194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7" name="Google Shape;207;p32"/>
          <p:cNvPicPr preferRelativeResize="0"/>
          <p:nvPr/>
        </p:nvPicPr>
        <p:blipFill rotWithShape="1">
          <a:blip r:embed="rId5">
            <a:alphaModFix/>
          </a:blip>
          <a:srcRect b="0" l="0" r="0" t="0"/>
          <a:stretch/>
        </p:blipFill>
        <p:spPr>
          <a:xfrm>
            <a:off x="3858600" y="2465688"/>
            <a:ext cx="365625" cy="365625"/>
          </a:xfrm>
          <a:prstGeom prst="rect">
            <a:avLst/>
          </a:prstGeom>
          <a:noFill/>
          <a:ln>
            <a:noFill/>
          </a:ln>
        </p:spPr>
      </p:pic>
      <p:sp>
        <p:nvSpPr>
          <p:cNvPr id="208" name="Google Shape;208;p32"/>
          <p:cNvSpPr txBox="1"/>
          <p:nvPr/>
        </p:nvSpPr>
        <p:spPr>
          <a:xfrm>
            <a:off x="6556663" y="254555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TRANSFORMACIONES Y ANIMACIONES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09" name="Google Shape;209;p3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9</a:t>
            </a:r>
            <a:endParaRPr b="0" i="0" sz="1400" u="none" cap="none" strike="noStrike">
              <a:solidFill>
                <a:srgbClr val="000000"/>
              </a:solidFill>
              <a:latin typeface="Helvetica Neue"/>
              <a:ea typeface="Helvetica Neue"/>
              <a:cs typeface="Helvetica Neue"/>
              <a:sym typeface="Helvetica Neue"/>
            </a:endParaRPr>
          </a:p>
        </p:txBody>
      </p:sp>
      <p:sp>
        <p:nvSpPr>
          <p:cNvPr id="210" name="Google Shape;210;p32"/>
          <p:cNvSpPr txBox="1"/>
          <p:nvPr/>
        </p:nvSpPr>
        <p:spPr>
          <a:xfrm>
            <a:off x="6144625" y="1776350"/>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sz="1100">
                <a:solidFill>
                  <a:schemeClr val="dk1"/>
                </a:solidFill>
                <a:latin typeface="Helvetica Neue"/>
                <a:ea typeface="Helvetica Neue"/>
                <a:cs typeface="Helvetica Neue"/>
                <a:sym typeface="Helvetica Neue"/>
              </a:rPr>
              <a:t>Animaciones, transformaciones y transiciones</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211" name="Google Shape;211;p32"/>
          <p:cNvPicPr preferRelativeResize="0"/>
          <p:nvPr/>
        </p:nvPicPr>
        <p:blipFill rotWithShape="1">
          <a:blip r:embed="rId7">
            <a:alphaModFix/>
          </a:blip>
          <a:srcRect b="0" l="0" r="0" t="0"/>
          <a:stretch/>
        </p:blipFill>
        <p:spPr>
          <a:xfrm>
            <a:off x="6245025" y="2974786"/>
            <a:ext cx="306000" cy="306000"/>
          </a:xfrm>
          <a:prstGeom prst="rect">
            <a:avLst/>
          </a:prstGeom>
          <a:noFill/>
          <a:ln>
            <a:noFill/>
          </a:ln>
        </p:spPr>
      </p:pic>
      <p:sp>
        <p:nvSpPr>
          <p:cNvPr id="212" name="Google Shape;212;p32"/>
          <p:cNvSpPr txBox="1"/>
          <p:nvPr/>
        </p:nvSpPr>
        <p:spPr>
          <a:xfrm>
            <a:off x="6568700" y="29553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SEGUNDA ENTREGA DEL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3" name="Google Shape;213;p32"/>
          <p:cNvPicPr preferRelativeResize="0"/>
          <p:nvPr/>
        </p:nvPicPr>
        <p:blipFill rotWithShape="1">
          <a:blip r:embed="rId8">
            <a:alphaModFix/>
          </a:blip>
          <a:srcRect b="0" l="0" r="0" t="0"/>
          <a:stretch/>
        </p:blipFill>
        <p:spPr>
          <a:xfrm>
            <a:off x="6256263" y="2580951"/>
            <a:ext cx="283500" cy="28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3" name="Google Shape;823;p104"/>
          <p:cNvSpPr txBox="1"/>
          <p:nvPr/>
        </p:nvSpPr>
        <p:spPr>
          <a:xfrm>
            <a:off x="643801" y="3115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800"/>
              <a:buFont typeface="Arial"/>
              <a:buNone/>
            </a:pPr>
            <a:r>
              <a:rPr b="0" i="1" lang="es-419" sz="3800" u="none" cap="none" strike="noStrike">
                <a:solidFill>
                  <a:schemeClr val="dk1"/>
                </a:solidFill>
                <a:latin typeface="Anton"/>
                <a:ea typeface="Anton"/>
                <a:cs typeface="Anton"/>
                <a:sym typeface="Anton"/>
              </a:rPr>
              <a:t>ANIMACIÓN – LÍNEA DE TIEMPO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824" name="Google Shape;824;p104"/>
          <p:cNvSpPr txBox="1"/>
          <p:nvPr/>
        </p:nvSpPr>
        <p:spPr>
          <a:xfrm>
            <a:off x="694825" y="1444925"/>
            <a:ext cx="3783900" cy="321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AF00DB"/>
                </a:solidFill>
                <a:latin typeface="Consolas"/>
                <a:ea typeface="Consolas"/>
                <a:cs typeface="Consolas"/>
                <a:sym typeface="Consolas"/>
              </a:rPr>
              <a:t>@keyframes</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01080"/>
                </a:solidFill>
                <a:latin typeface="Consolas"/>
                <a:ea typeface="Consolas"/>
                <a:cs typeface="Consolas"/>
                <a:sym typeface="Consolas"/>
              </a:rPr>
              <a:t>un_efecto</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0%{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100px</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0.2s{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50px</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25%{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300px</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50%{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200px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background-color</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451A5"/>
                </a:solidFill>
                <a:latin typeface="Consolas"/>
                <a:ea typeface="Consolas"/>
                <a:cs typeface="Consolas"/>
                <a:sym typeface="Consolas"/>
              </a:rPr>
              <a:t>red</a:t>
            </a:r>
            <a:r>
              <a:rPr b="0" i="0" lang="es-419"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75%{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300px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100%{ </a:t>
            </a:r>
            <a:r>
              <a:rPr b="0" i="0" lang="es-419" sz="1400" u="none" cap="none" strike="noStrike">
                <a:solidFill>
                  <a:srgbClr val="FF0000"/>
                </a:solidFill>
                <a:latin typeface="Consolas"/>
                <a:ea typeface="Consolas"/>
                <a:cs typeface="Consolas"/>
                <a:sym typeface="Consolas"/>
              </a:rPr>
              <a:t>width</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09885A"/>
                </a:solidFill>
                <a:latin typeface="Consolas"/>
                <a:ea typeface="Consolas"/>
                <a:cs typeface="Consolas"/>
                <a:sym typeface="Consolas"/>
              </a:rPr>
              <a:t>100px</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background-color</a:t>
            </a:r>
            <a:r>
              <a:rPr b="0" i="0" lang="es-419" sz="1400" u="none" cap="none" strike="noStrike">
                <a:solidFill>
                  <a:schemeClr val="dk1"/>
                </a:solidFill>
                <a:latin typeface="Consolas"/>
                <a:ea typeface="Consolas"/>
                <a:cs typeface="Consolas"/>
                <a:sym typeface="Consolas"/>
              </a:rPr>
              <a:t>:</a:t>
            </a:r>
            <a:r>
              <a:rPr b="0" i="0" lang="es-419" sz="1400" u="none" cap="none" strike="noStrike">
                <a:solidFill>
                  <a:srgbClr val="0451A5"/>
                </a:solidFill>
                <a:latin typeface="Consolas"/>
                <a:ea typeface="Consolas"/>
                <a:cs typeface="Consolas"/>
                <a:sym typeface="Consolas"/>
              </a:rPr>
              <a:t>green</a:t>
            </a:r>
            <a:r>
              <a:rPr b="0" i="0" lang="es-419"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chemeClr val="dk1"/>
                </a:solidFill>
                <a:latin typeface="Consolas"/>
                <a:ea typeface="Consolas"/>
                <a:cs typeface="Consolas"/>
                <a:sym typeface="Consolas"/>
              </a:rPr>
              <a:t>}</a:t>
            </a:r>
            <a:endParaRPr b="0" i="0" sz="1400" u="none" cap="none" strike="noStrike">
              <a:solidFill>
                <a:srgbClr val="C586C0"/>
              </a:solidFill>
              <a:latin typeface="Consolas"/>
              <a:ea typeface="Consolas"/>
              <a:cs typeface="Consolas"/>
              <a:sym typeface="Consolas"/>
            </a:endParaRPr>
          </a:p>
        </p:txBody>
      </p:sp>
      <p:sp>
        <p:nvSpPr>
          <p:cNvPr id="825" name="Google Shape;825;p104"/>
          <p:cNvSpPr txBox="1"/>
          <p:nvPr/>
        </p:nvSpPr>
        <p:spPr>
          <a:xfrm>
            <a:off x="4783775" y="1516725"/>
            <a:ext cx="3783900" cy="3143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rgbClr val="800000"/>
                </a:solidFill>
                <a:latin typeface="Consolas"/>
                <a:ea typeface="Consolas"/>
                <a:cs typeface="Consolas"/>
                <a:sym typeface="Consolas"/>
              </a:rPr>
              <a:t>section</a:t>
            </a:r>
            <a:r>
              <a:rPr b="0" i="0" lang="es-419"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width</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9885A"/>
                </a:solidFill>
                <a:latin typeface="Consolas"/>
                <a:ea typeface="Consolas"/>
                <a:cs typeface="Consolas"/>
                <a:sym typeface="Consolas"/>
              </a:rPr>
              <a:t>100px</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height</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9885A"/>
                </a:solidFill>
                <a:latin typeface="Consolas"/>
                <a:ea typeface="Consolas"/>
                <a:cs typeface="Consolas"/>
                <a:sym typeface="Consolas"/>
              </a:rPr>
              <a:t>100px</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background-color</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451A5"/>
                </a:solidFill>
                <a:latin typeface="Consolas"/>
                <a:ea typeface="Consolas"/>
                <a:cs typeface="Consolas"/>
                <a:sym typeface="Consolas"/>
              </a:rPr>
              <a:t>green</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animation-name</a:t>
            </a:r>
            <a:r>
              <a:rPr b="0" i="0" lang="es-419" sz="1200" u="none" cap="none" strike="noStrike">
                <a:solidFill>
                  <a:schemeClr val="dk1"/>
                </a:solidFill>
                <a:latin typeface="Consolas"/>
                <a:ea typeface="Consolas"/>
                <a:cs typeface="Consolas"/>
                <a:sym typeface="Consolas"/>
              </a:rPr>
              <a:t>: un_efecto;</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animation-iteration-count</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451A5"/>
                </a:solidFill>
                <a:latin typeface="Consolas"/>
                <a:ea typeface="Consolas"/>
                <a:cs typeface="Consolas"/>
                <a:sym typeface="Consolas"/>
              </a:rPr>
              <a:t>infinite</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animation-timing-function</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451A5"/>
                </a:solidFill>
                <a:latin typeface="Consolas"/>
                <a:ea typeface="Consolas"/>
                <a:cs typeface="Consolas"/>
                <a:sym typeface="Consolas"/>
              </a:rPr>
              <a:t>ease-in</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animation-duration</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9885A"/>
                </a:solidFill>
                <a:latin typeface="Consolas"/>
                <a:ea typeface="Consolas"/>
                <a:cs typeface="Consolas"/>
                <a:sym typeface="Consolas"/>
              </a:rPr>
              <a:t>2s</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animation-delay</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9885A"/>
                </a:solidFill>
                <a:latin typeface="Consolas"/>
                <a:ea typeface="Consolas"/>
                <a:cs typeface="Consolas"/>
                <a:sym typeface="Consolas"/>
              </a:rPr>
              <a:t>10s</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419" sz="1200" u="none" cap="none" strike="noStrike">
                <a:solidFill>
                  <a:schemeClr val="dk1"/>
                </a:solidFill>
                <a:latin typeface="Consolas"/>
                <a:ea typeface="Consolas"/>
                <a:cs typeface="Consolas"/>
                <a:sym typeface="Consolas"/>
              </a:rPr>
              <a:t>}</a:t>
            </a:r>
            <a:endParaRPr b="0" i="0" sz="1200" u="none" cap="none" strike="noStrike">
              <a:solidFill>
                <a:srgbClr val="D7BA7D"/>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1" name="Google Shape;831;p105"/>
          <p:cNvSpPr txBox="1"/>
          <p:nvPr/>
        </p:nvSpPr>
        <p:spPr>
          <a:xfrm>
            <a:off x="643801" y="2300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800"/>
              <a:buFont typeface="Arial"/>
              <a:buNone/>
            </a:pPr>
            <a:r>
              <a:rPr b="0" i="1" lang="es-419" sz="3800" u="none" cap="none" strike="noStrike">
                <a:solidFill>
                  <a:schemeClr val="dk1"/>
                </a:solidFill>
                <a:latin typeface="Anton"/>
                <a:ea typeface="Anton"/>
                <a:cs typeface="Anton"/>
                <a:sym typeface="Anton"/>
              </a:rPr>
              <a:t>ANIMACIÓN – EJEMPLO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832" name="Google Shape;832;p105"/>
          <p:cNvPicPr preferRelativeResize="0"/>
          <p:nvPr/>
        </p:nvPicPr>
        <p:blipFill rotWithShape="1">
          <a:blip r:embed="rId4">
            <a:alphaModFix/>
          </a:blip>
          <a:srcRect b="0" l="0" r="0" t="0"/>
          <a:stretch/>
        </p:blipFill>
        <p:spPr>
          <a:xfrm>
            <a:off x="1796750" y="1730658"/>
            <a:ext cx="5532175" cy="24436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8" name="Google Shape;838;p106"/>
          <p:cNvSpPr txBox="1"/>
          <p:nvPr/>
        </p:nvSpPr>
        <p:spPr>
          <a:xfrm>
            <a:off x="1053147" y="57276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¿RECUERDAN EL EJEMPLO?</a:t>
            </a:r>
            <a:endParaRPr b="0" i="1" sz="4000" u="none" cap="none" strike="noStrike">
              <a:solidFill>
                <a:srgbClr val="000000"/>
              </a:solidFill>
              <a:latin typeface="Anton"/>
              <a:ea typeface="Anton"/>
              <a:cs typeface="Anton"/>
              <a:sym typeface="Anton"/>
            </a:endParaRPr>
          </a:p>
        </p:txBody>
      </p:sp>
      <p:pic>
        <p:nvPicPr>
          <p:cNvPr id="839" name="Google Shape;839;p106"/>
          <p:cNvPicPr preferRelativeResize="0"/>
          <p:nvPr/>
        </p:nvPicPr>
        <p:blipFill rotWithShape="1">
          <a:blip r:embed="rId4">
            <a:alphaModFix/>
          </a:blip>
          <a:srcRect b="0" l="0" r="0" t="0"/>
          <a:stretch/>
        </p:blipFill>
        <p:spPr>
          <a:xfrm rot="793560">
            <a:off x="6407632" y="418561"/>
            <a:ext cx="1415813" cy="1006237"/>
          </a:xfrm>
          <a:prstGeom prst="rect">
            <a:avLst/>
          </a:prstGeom>
          <a:noFill/>
          <a:ln>
            <a:noFill/>
          </a:ln>
        </p:spPr>
      </p:pic>
      <p:sp>
        <p:nvSpPr>
          <p:cNvPr id="840" name="Google Shape;840;p106"/>
          <p:cNvSpPr txBox="1"/>
          <p:nvPr/>
        </p:nvSpPr>
        <p:spPr>
          <a:xfrm>
            <a:off x="214950" y="1710850"/>
            <a:ext cx="2814000" cy="3227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div.</a:t>
            </a:r>
            <a:r>
              <a:rPr b="0" i="0" lang="es-419" sz="1300" u="none" cap="none" strike="noStrike">
                <a:solidFill>
                  <a:srgbClr val="0000FF"/>
                </a:solidFill>
                <a:latin typeface="Consolas"/>
                <a:ea typeface="Consolas"/>
                <a:cs typeface="Consolas"/>
                <a:sym typeface="Consolas"/>
              </a:rPr>
              <a:t>animame</a:t>
            </a:r>
            <a:r>
              <a:rPr b="0" i="0" lang="es-419" sz="1300" u="none" cap="none" strike="noStrike">
                <a:solidFill>
                  <a:srgbClr val="800000"/>
                </a:solidFill>
                <a:latin typeface="Consolas"/>
                <a:ea typeface="Consolas"/>
                <a:cs typeface="Consolas"/>
                <a:sym typeface="Consolas"/>
              </a:rPr>
              <a:t>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width</a:t>
            </a: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0000FF"/>
                </a:solidFill>
                <a:latin typeface="Consolas"/>
                <a:ea typeface="Consolas"/>
                <a:cs typeface="Consolas"/>
                <a:sym typeface="Consolas"/>
              </a:rPr>
              <a:t>100px</a:t>
            </a: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height</a:t>
            </a: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0000FF"/>
                </a:solidFill>
                <a:latin typeface="Consolas"/>
                <a:ea typeface="Consolas"/>
                <a:cs typeface="Consolas"/>
                <a:sym typeface="Consolas"/>
              </a:rPr>
              <a:t>100px</a:t>
            </a:r>
            <a:r>
              <a:rPr b="0" i="0" lang="es-419" sz="1300" u="none" cap="none" strike="noStrike">
                <a:solidFill>
                  <a:srgbClr val="800000"/>
                </a:solidFill>
                <a:latin typeface="Consolas"/>
                <a:ea typeface="Consolas"/>
                <a:cs typeface="Consolas"/>
                <a:sym typeface="Consolas"/>
              </a:rPr>
              <a: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background-color</a:t>
            </a: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0000FF"/>
                </a:solidFill>
                <a:latin typeface="Consolas"/>
                <a:ea typeface="Consolas"/>
                <a:cs typeface="Consolas"/>
                <a:sym typeface="Consolas"/>
              </a:rPr>
              <a:t>rgba</a:t>
            </a:r>
            <a:r>
              <a:rPr b="0" i="0" lang="es-419" sz="1300" u="none" cap="none" strike="noStrike">
                <a:solidFill>
                  <a:srgbClr val="800000"/>
                </a:solidFill>
                <a:latin typeface="Consolas"/>
                <a:ea typeface="Consolas"/>
                <a:cs typeface="Consolas"/>
                <a:sym typeface="Consolas"/>
              </a:rPr>
              <a:t>(255,0,0,0.9);</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border</a:t>
            </a: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0000FF"/>
                </a:solidFill>
                <a:latin typeface="Consolas"/>
                <a:ea typeface="Consolas"/>
                <a:cs typeface="Consolas"/>
                <a:sym typeface="Consolas"/>
              </a:rPr>
              <a:t>solid</a:t>
            </a:r>
            <a:r>
              <a:rPr b="0" i="0" lang="es-419" sz="1300" u="none" cap="none" strike="noStrike">
                <a:solidFill>
                  <a:srgbClr val="800000"/>
                </a:solidFill>
                <a:latin typeface="Consolas"/>
                <a:ea typeface="Consolas"/>
                <a:cs typeface="Consolas"/>
                <a:sym typeface="Consolas"/>
              </a:rPr>
              <a:t> 1px;</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div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position</a:t>
            </a: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0000FF"/>
                </a:solidFill>
                <a:latin typeface="Consolas"/>
                <a:ea typeface="Consolas"/>
                <a:cs typeface="Consolas"/>
                <a:sym typeface="Consolas"/>
              </a:rPr>
              <a:t>relative</a:t>
            </a:r>
            <a:r>
              <a:rPr b="0" i="0" lang="es-419" sz="1300" u="none" cap="none" strike="noStrike">
                <a:solidFill>
                  <a:srgbClr val="800000"/>
                </a:solidFill>
                <a:latin typeface="Consolas"/>
                <a:ea typeface="Consolas"/>
                <a:cs typeface="Consolas"/>
                <a:sym typeface="Consolas"/>
              </a:rPr>
              <a: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Left</a:t>
            </a:r>
            <a:r>
              <a:rPr b="0" i="0" lang="es-419" sz="1300" u="none" cap="none" strike="noStrike">
                <a:solidFill>
                  <a:srgbClr val="800000"/>
                </a:solidFill>
                <a:latin typeface="Consolas"/>
                <a:ea typeface="Consolas"/>
                <a:cs typeface="Consolas"/>
                <a:sym typeface="Consolas"/>
              </a:rPr>
              <a:t>:</a:t>
            </a:r>
            <a:r>
              <a:rPr b="0" i="0" lang="es-419" sz="1300" u="none" cap="none" strike="noStrike">
                <a:solidFill>
                  <a:srgbClr val="0000FF"/>
                </a:solidFill>
                <a:latin typeface="Consolas"/>
                <a:ea typeface="Consolas"/>
                <a:cs typeface="Consolas"/>
                <a:sym typeface="Consolas"/>
              </a:rPr>
              <a:t>200px</a:t>
            </a: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top</a:t>
            </a:r>
            <a:r>
              <a:rPr b="0" i="0" lang="es-419" sz="1300" u="none" cap="none" strike="noStrike">
                <a:solidFill>
                  <a:srgbClr val="800000"/>
                </a:solidFill>
                <a:latin typeface="Consolas"/>
                <a:ea typeface="Consolas"/>
                <a:cs typeface="Consolas"/>
                <a:sym typeface="Consolas"/>
              </a:rPr>
              <a:t>:</a:t>
            </a:r>
            <a:r>
              <a:rPr b="0" i="0" lang="es-419" sz="1300" u="none" cap="none" strike="noStrike">
                <a:solidFill>
                  <a:srgbClr val="0000FF"/>
                </a:solidFill>
                <a:latin typeface="Consolas"/>
                <a:ea typeface="Consolas"/>
                <a:cs typeface="Consolas"/>
                <a:sym typeface="Consolas"/>
              </a:rPr>
              <a:t>50px</a:t>
            </a:r>
            <a:r>
              <a:rPr b="0" i="0" lang="es-419" sz="1300" u="none" cap="none" strike="noStrike">
                <a:solidFill>
                  <a:srgbClr val="800000"/>
                </a:solidFill>
                <a:latin typeface="Consolas"/>
                <a:ea typeface="Consolas"/>
                <a:cs typeface="Consolas"/>
                <a:sym typeface="Consolas"/>
              </a:rPr>
              <a: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300"/>
              <a:buFont typeface="Arial"/>
              <a:buNone/>
            </a:pPr>
            <a:r>
              <a:t/>
            </a:r>
            <a:endParaRPr b="0" i="0" sz="1300" u="none" cap="none" strike="noStrike">
              <a:solidFill>
                <a:srgbClr val="3C78D8"/>
              </a:solidFill>
              <a:latin typeface="Consolas"/>
              <a:ea typeface="Consolas"/>
              <a:cs typeface="Consolas"/>
              <a:sym typeface="Consolas"/>
            </a:endParaRPr>
          </a:p>
        </p:txBody>
      </p:sp>
      <p:sp>
        <p:nvSpPr>
          <p:cNvPr id="841" name="Google Shape;841;p106"/>
          <p:cNvSpPr txBox="1"/>
          <p:nvPr/>
        </p:nvSpPr>
        <p:spPr>
          <a:xfrm>
            <a:off x="2362625" y="1175550"/>
            <a:ext cx="3108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s-419" sz="2100" u="none" cap="none" strike="noStrike">
                <a:solidFill>
                  <a:srgbClr val="000000"/>
                </a:solidFill>
                <a:latin typeface="Helvetica Neue Light"/>
                <a:ea typeface="Helvetica Neue Light"/>
                <a:cs typeface="Helvetica Neue Light"/>
                <a:sym typeface="Helvetica Neue Light"/>
              </a:rPr>
              <a:t>Ahora lo animamos...</a:t>
            </a:r>
            <a:endParaRPr b="0" i="0" sz="2100" u="none" cap="none" strike="noStrike">
              <a:solidFill>
                <a:srgbClr val="000000"/>
              </a:solidFill>
              <a:latin typeface="Helvetica Neue Light"/>
              <a:ea typeface="Helvetica Neue Light"/>
              <a:cs typeface="Helvetica Neue Light"/>
              <a:sym typeface="Helvetica Neue Light"/>
            </a:endParaRPr>
          </a:p>
        </p:txBody>
      </p:sp>
      <p:sp>
        <p:nvSpPr>
          <p:cNvPr id="842" name="Google Shape;842;p106"/>
          <p:cNvSpPr txBox="1"/>
          <p:nvPr/>
        </p:nvSpPr>
        <p:spPr>
          <a:xfrm>
            <a:off x="3165525" y="1710850"/>
            <a:ext cx="2352000" cy="3227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div:</a:t>
            </a:r>
            <a:r>
              <a:rPr b="0" i="0" lang="es-419" sz="1300" u="none" cap="none" strike="noStrike">
                <a:solidFill>
                  <a:srgbClr val="0000FF"/>
                </a:solidFill>
                <a:latin typeface="Consolas"/>
                <a:ea typeface="Consolas"/>
                <a:cs typeface="Consolas"/>
                <a:sym typeface="Consolas"/>
              </a:rPr>
              <a:t>not(.animame)</a:t>
            </a:r>
            <a:r>
              <a:rPr b="0" i="0" lang="es-419" sz="1300" u="none" cap="none" strike="noStrike">
                <a:solidFill>
                  <a:srgbClr val="800000"/>
                </a:solidFill>
                <a:latin typeface="Consolas"/>
                <a:ea typeface="Consolas"/>
                <a:cs typeface="Consolas"/>
                <a:sym typeface="Consolas"/>
              </a:rPr>
              <a:t>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FF0000"/>
                </a:solidFill>
                <a:latin typeface="Consolas"/>
                <a:ea typeface="Consolas"/>
                <a:cs typeface="Consolas"/>
                <a:sym typeface="Consolas"/>
              </a:rPr>
              <a:t>  border: </a:t>
            </a:r>
            <a:r>
              <a:rPr b="0" i="0" lang="es-419" sz="1300" u="none" cap="none" strike="noStrike">
                <a:solidFill>
                  <a:srgbClr val="0000FF"/>
                </a:solidFill>
                <a:latin typeface="Consolas"/>
                <a:ea typeface="Consolas"/>
                <a:cs typeface="Consolas"/>
                <a:sym typeface="Consolas"/>
              </a:rPr>
              <a:t>solid 1px</a:t>
            </a:r>
            <a:r>
              <a:rPr b="0" i="0" lang="es-419" sz="1300" u="none" cap="none" strike="noStrike">
                <a:solidFill>
                  <a:srgbClr val="FF0000"/>
                </a:solidFill>
                <a:latin typeface="Consolas"/>
                <a:ea typeface="Consolas"/>
                <a:cs typeface="Consolas"/>
                <a:sym typeface="Consolas"/>
              </a:rPr>
              <a:t>;</a:t>
            </a:r>
            <a:endParaRPr b="0" i="0" sz="13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FF0000"/>
                </a:solidFill>
                <a:latin typeface="Consolas"/>
                <a:ea typeface="Consolas"/>
                <a:cs typeface="Consolas"/>
                <a:sym typeface="Consolas"/>
              </a:rPr>
              <a:t>  width: </a:t>
            </a:r>
            <a:r>
              <a:rPr b="0" i="0" lang="es-419" sz="1300" u="none" cap="none" strike="noStrike">
                <a:solidFill>
                  <a:srgbClr val="0000FF"/>
                </a:solidFill>
                <a:latin typeface="Consolas"/>
                <a:ea typeface="Consolas"/>
                <a:cs typeface="Consolas"/>
                <a:sym typeface="Consolas"/>
              </a:rPr>
              <a:t>100px</a:t>
            </a:r>
            <a:r>
              <a:rPr b="0" i="0" lang="es-419" sz="1300" u="none" cap="none" strike="noStrike">
                <a:solidFill>
                  <a:srgbClr val="FF0000"/>
                </a:solidFill>
                <a:latin typeface="Consolas"/>
                <a:ea typeface="Consolas"/>
                <a:cs typeface="Consolas"/>
                <a:sym typeface="Consolas"/>
              </a:rPr>
              <a:t>;</a:t>
            </a:r>
            <a:endParaRPr b="0" i="0" sz="13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FF0000"/>
                </a:solidFill>
                <a:latin typeface="Consolas"/>
                <a:ea typeface="Consolas"/>
                <a:cs typeface="Consolas"/>
                <a:sym typeface="Consolas"/>
              </a:rPr>
              <a:t>  height: </a:t>
            </a:r>
            <a:r>
              <a:rPr b="0" i="0" lang="es-419" sz="1300" u="none" cap="none" strike="noStrike">
                <a:solidFill>
                  <a:srgbClr val="0000FF"/>
                </a:solidFill>
                <a:latin typeface="Consolas"/>
                <a:ea typeface="Consolas"/>
                <a:cs typeface="Consolas"/>
                <a:sym typeface="Consolas"/>
              </a:rPr>
              <a:t>100px</a:t>
            </a:r>
            <a:r>
              <a:rPr b="0" i="0" lang="es-419" sz="1300" u="none" cap="none" strike="noStrike">
                <a:solidFill>
                  <a:srgbClr val="FF0000"/>
                </a:solidFill>
                <a:latin typeface="Consolas"/>
                <a:ea typeface="Consolas"/>
                <a:cs typeface="Consolas"/>
                <a:sym typeface="Consolas"/>
              </a:rPr>
              <a:t>;</a:t>
            </a:r>
            <a:endParaRPr b="0" i="0" sz="13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FF0000"/>
                </a:solidFill>
                <a:latin typeface="Consolas"/>
                <a:ea typeface="Consolas"/>
                <a:cs typeface="Consolas"/>
                <a:sym typeface="Consolas"/>
              </a:rPr>
              <a:t>  position: </a:t>
            </a:r>
            <a:r>
              <a:rPr b="0" i="0" lang="es-419" sz="1300" u="none" cap="none" strike="noStrike">
                <a:solidFill>
                  <a:srgbClr val="0000FF"/>
                </a:solidFill>
                <a:latin typeface="Consolas"/>
                <a:ea typeface="Consolas"/>
                <a:cs typeface="Consolas"/>
                <a:sym typeface="Consolas"/>
              </a:rPr>
              <a:t>absolute</a:t>
            </a:r>
            <a:r>
              <a:rPr b="0" i="0" lang="es-419" sz="1300" u="none" cap="none" strike="noStrike">
                <a:solidFill>
                  <a:srgbClr val="FF0000"/>
                </a:solidFill>
                <a:latin typeface="Consolas"/>
                <a:ea typeface="Consolas"/>
                <a:cs typeface="Consolas"/>
                <a:sym typeface="Consolas"/>
              </a:rPr>
              <a:t>;</a:t>
            </a:r>
            <a:endParaRPr b="0" i="0" sz="13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FF0000"/>
                </a:solidFill>
                <a:latin typeface="Consolas"/>
                <a:ea typeface="Consolas"/>
                <a:cs typeface="Consolas"/>
                <a:sym typeface="Consolas"/>
              </a:rPr>
              <a:t>  left:</a:t>
            </a:r>
            <a:r>
              <a:rPr b="0" i="0" lang="es-419" sz="1300" u="none" cap="none" strike="noStrike">
                <a:solidFill>
                  <a:srgbClr val="0000FF"/>
                </a:solidFill>
                <a:latin typeface="Consolas"/>
                <a:ea typeface="Consolas"/>
                <a:cs typeface="Consolas"/>
                <a:sym typeface="Consolas"/>
              </a:rPr>
              <a:t>207px</a:t>
            </a:r>
            <a:r>
              <a:rPr b="0" i="0" lang="es-419" sz="1300" u="none" cap="none" strike="noStrike">
                <a:solidFill>
                  <a:srgbClr val="FF0000"/>
                </a:solidFill>
                <a:latin typeface="Consolas"/>
                <a:ea typeface="Consolas"/>
                <a:cs typeface="Consolas"/>
                <a:sym typeface="Consolas"/>
              </a:rPr>
              <a:t>;</a:t>
            </a:r>
            <a:endParaRPr b="0" i="0" sz="13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FF0000"/>
                </a:solidFill>
                <a:latin typeface="Consolas"/>
                <a:ea typeface="Consolas"/>
                <a:cs typeface="Consolas"/>
                <a:sym typeface="Consolas"/>
              </a:rPr>
              <a:t>  top:</a:t>
            </a:r>
            <a:r>
              <a:rPr b="0" i="0" lang="es-419" sz="1300" u="none" cap="none" strike="noStrike">
                <a:solidFill>
                  <a:srgbClr val="0000FF"/>
                </a:solidFill>
                <a:latin typeface="Consolas"/>
                <a:ea typeface="Consolas"/>
                <a:cs typeface="Consolas"/>
                <a:sym typeface="Consolas"/>
              </a:rPr>
              <a:t>57px</a:t>
            </a:r>
            <a:r>
              <a:rPr b="0" i="0" lang="es-419" sz="1300" u="none" cap="none" strike="noStrike">
                <a:solidFill>
                  <a:srgbClr val="FF0000"/>
                </a:solidFill>
                <a:latin typeface="Consolas"/>
                <a:ea typeface="Consolas"/>
                <a:cs typeface="Consolas"/>
                <a:sym typeface="Consolas"/>
              </a:rPr>
              <a:t>;</a:t>
            </a:r>
            <a:endParaRPr b="0" i="0" sz="13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300"/>
              <a:buFont typeface="Arial"/>
              <a:buNone/>
            </a:pPr>
            <a:r>
              <a:t/>
            </a:r>
            <a:endParaRPr b="0" i="0" sz="1300" u="none" cap="none" strike="noStrike">
              <a:solidFill>
                <a:srgbClr val="3C78D8"/>
              </a:solidFill>
              <a:latin typeface="Consolas"/>
              <a:ea typeface="Consolas"/>
              <a:cs typeface="Consolas"/>
              <a:sym typeface="Consolas"/>
            </a:endParaRPr>
          </a:p>
        </p:txBody>
      </p:sp>
      <p:sp>
        <p:nvSpPr>
          <p:cNvPr id="843" name="Google Shape;843;p106"/>
          <p:cNvSpPr txBox="1"/>
          <p:nvPr/>
        </p:nvSpPr>
        <p:spPr>
          <a:xfrm>
            <a:off x="5657575" y="1722100"/>
            <a:ext cx="3360600" cy="3227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@keyframes animacion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from</a:t>
            </a:r>
            <a:r>
              <a:rPr b="0" i="0" lang="es-419" sz="1300" u="none" cap="none" strike="noStrike">
                <a:solidFill>
                  <a:srgbClr val="800000"/>
                </a:solidFill>
                <a:latin typeface="Consolas"/>
                <a:ea typeface="Consolas"/>
                <a:cs typeface="Consolas"/>
                <a:sym typeface="Consolas"/>
              </a:rPr>
              <a:t> {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to</a:t>
            </a:r>
            <a:r>
              <a:rPr b="0" i="0" lang="es-419" sz="1300" u="none" cap="none" strike="noStrike">
                <a:solidFill>
                  <a:srgbClr val="800000"/>
                </a:solidFill>
                <a:latin typeface="Consolas"/>
                <a:ea typeface="Consolas"/>
                <a:cs typeface="Consolas"/>
                <a:sym typeface="Consolas"/>
              </a:rPr>
              <a:t>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 probar propiedades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transform</a:t>
            </a: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0000FF"/>
                </a:solidFill>
                <a:latin typeface="Consolas"/>
                <a:ea typeface="Consolas"/>
                <a:cs typeface="Consolas"/>
                <a:sym typeface="Consolas"/>
              </a:rPr>
              <a:t>skewY</a:t>
            </a:r>
            <a:r>
              <a:rPr b="0" i="0" lang="es-419" sz="1300" u="none" cap="none" strike="noStrike">
                <a:solidFill>
                  <a:srgbClr val="800000"/>
                </a:solidFill>
                <a:latin typeface="Consolas"/>
                <a:ea typeface="Consolas"/>
                <a:cs typeface="Consolas"/>
                <a:sym typeface="Consolas"/>
              </a:rPr>
              <a:t>(25deg)</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 configuracion inicial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.animame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animation</a:t>
            </a:r>
            <a:r>
              <a:rPr b="0" i="0" lang="es-419" sz="1300" u="none" cap="none" strike="noStrike">
                <a:solidFill>
                  <a:srgbClr val="800000"/>
                </a:solidFill>
                <a:latin typeface="Consolas"/>
                <a:ea typeface="Consolas"/>
                <a:cs typeface="Consolas"/>
                <a:sym typeface="Consolas"/>
              </a:rPr>
              <a:t>: </a:t>
            </a:r>
            <a:r>
              <a:rPr b="0" i="0" lang="es-419" sz="1300" u="none" cap="none" strike="noStrike">
                <a:solidFill>
                  <a:srgbClr val="0000FF"/>
                </a:solidFill>
                <a:latin typeface="Consolas"/>
                <a:ea typeface="Consolas"/>
                <a:cs typeface="Consolas"/>
                <a:sym typeface="Consolas"/>
              </a:rPr>
              <a:t>animacion 1s linear 3s infinite alternate</a:t>
            </a:r>
            <a:r>
              <a:rPr b="0" i="0" lang="es-419" sz="1300" u="none" cap="none" strike="noStrike">
                <a:solidFill>
                  <a:srgbClr val="800000"/>
                </a:solidFill>
                <a:latin typeface="Consolas"/>
                <a:ea typeface="Consolas"/>
                <a:cs typeface="Consolas"/>
                <a:sym typeface="Consolas"/>
              </a:rPr>
              <a: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300"/>
              <a:buFont typeface="Arial"/>
              <a:buNone/>
            </a:pPr>
            <a:r>
              <a:t/>
            </a:r>
            <a:endParaRPr b="0" i="0" sz="1300" u="none" cap="none" strike="noStrike">
              <a:solidFill>
                <a:srgbClr val="3C78D8"/>
              </a:solidFill>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49" name="Google Shape;849;p107"/>
          <p:cNvSpPr txBox="1"/>
          <p:nvPr/>
        </p:nvSpPr>
        <p:spPr>
          <a:xfrm>
            <a:off x="1053147" y="57276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¿RECUERDAN EL EJEMPLO?</a:t>
            </a:r>
            <a:endParaRPr b="0" i="1" sz="4000" u="none" cap="none" strike="noStrike">
              <a:solidFill>
                <a:srgbClr val="000000"/>
              </a:solidFill>
              <a:latin typeface="Anton"/>
              <a:ea typeface="Anton"/>
              <a:cs typeface="Anton"/>
              <a:sym typeface="Anton"/>
            </a:endParaRPr>
          </a:p>
        </p:txBody>
      </p:sp>
      <p:pic>
        <p:nvPicPr>
          <p:cNvPr id="850" name="Google Shape;850;p107"/>
          <p:cNvPicPr preferRelativeResize="0"/>
          <p:nvPr/>
        </p:nvPicPr>
        <p:blipFill rotWithShape="1">
          <a:blip r:embed="rId4">
            <a:alphaModFix/>
          </a:blip>
          <a:srcRect b="0" l="0" r="0" t="0"/>
          <a:stretch/>
        </p:blipFill>
        <p:spPr>
          <a:xfrm rot="793560">
            <a:off x="6407632" y="418561"/>
            <a:ext cx="1415813" cy="1006237"/>
          </a:xfrm>
          <a:prstGeom prst="rect">
            <a:avLst/>
          </a:prstGeom>
          <a:noFill/>
          <a:ln>
            <a:noFill/>
          </a:ln>
        </p:spPr>
      </p:pic>
      <p:sp>
        <p:nvSpPr>
          <p:cNvPr id="851" name="Google Shape;851;p107"/>
          <p:cNvSpPr txBox="1"/>
          <p:nvPr/>
        </p:nvSpPr>
        <p:spPr>
          <a:xfrm>
            <a:off x="2362625" y="1175550"/>
            <a:ext cx="3108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s-419" sz="2100" u="none" cap="none" strike="noStrike">
                <a:solidFill>
                  <a:srgbClr val="000000"/>
                </a:solidFill>
                <a:latin typeface="Helvetica Neue Light"/>
                <a:ea typeface="Helvetica Neue Light"/>
                <a:cs typeface="Helvetica Neue Light"/>
                <a:sym typeface="Helvetica Neue Light"/>
              </a:rPr>
              <a:t>Ahora lo animamos...</a:t>
            </a:r>
            <a:endParaRPr b="0" i="0" sz="2100" u="none" cap="none" strike="noStrike">
              <a:solidFill>
                <a:srgbClr val="000000"/>
              </a:solidFill>
              <a:latin typeface="Helvetica Neue Light"/>
              <a:ea typeface="Helvetica Neue Light"/>
              <a:cs typeface="Helvetica Neue Light"/>
              <a:sym typeface="Helvetica Neue Light"/>
            </a:endParaRPr>
          </a:p>
        </p:txBody>
      </p:sp>
      <p:pic>
        <p:nvPicPr>
          <p:cNvPr id="852" name="Google Shape;852;p107"/>
          <p:cNvPicPr preferRelativeResize="0"/>
          <p:nvPr/>
        </p:nvPicPr>
        <p:blipFill rotWithShape="1">
          <a:blip r:embed="rId5">
            <a:alphaModFix/>
          </a:blip>
          <a:srcRect b="0" l="0" r="0" t="0"/>
          <a:stretch/>
        </p:blipFill>
        <p:spPr>
          <a:xfrm>
            <a:off x="5091275" y="2108150"/>
            <a:ext cx="3202275" cy="2244025"/>
          </a:xfrm>
          <a:prstGeom prst="rect">
            <a:avLst/>
          </a:prstGeom>
          <a:noFill/>
          <a:ln>
            <a:noFill/>
          </a:ln>
        </p:spPr>
      </p:pic>
      <p:sp>
        <p:nvSpPr>
          <p:cNvPr id="853" name="Google Shape;853;p107"/>
          <p:cNvSpPr txBox="1"/>
          <p:nvPr/>
        </p:nvSpPr>
        <p:spPr>
          <a:xfrm>
            <a:off x="1510625" y="2390788"/>
            <a:ext cx="2793300" cy="2136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&lt;!-- Caja Blanca --&gt;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&lt;!-- Caja Roja --&gt;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&lt;div class="animame"&gt;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419"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3C78D8"/>
              </a:solidFill>
              <a:latin typeface="Consolas"/>
              <a:ea typeface="Consolas"/>
              <a:cs typeface="Consolas"/>
              <a:sym typeface="Consolas"/>
            </a:endParaRPr>
          </a:p>
        </p:txBody>
      </p:sp>
      <p:sp>
        <p:nvSpPr>
          <p:cNvPr id="854" name="Google Shape;854;p107"/>
          <p:cNvSpPr txBox="1"/>
          <p:nvPr/>
        </p:nvSpPr>
        <p:spPr>
          <a:xfrm>
            <a:off x="1609900" y="1932638"/>
            <a:ext cx="1186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419" sz="1800" u="none" cap="none" strike="noStrike">
                <a:solidFill>
                  <a:srgbClr val="000000"/>
                </a:solidFill>
                <a:latin typeface="Didact Gothic"/>
                <a:ea typeface="Didact Gothic"/>
                <a:cs typeface="Didact Gothic"/>
                <a:sym typeface="Didact Gothic"/>
              </a:rPr>
              <a:t>HTML</a:t>
            </a:r>
            <a:endParaRPr b="1"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58" name="Shape 858"/>
        <p:cNvGrpSpPr/>
        <p:nvPr/>
      </p:nvGrpSpPr>
      <p:grpSpPr>
        <a:xfrm>
          <a:off x="0" y="0"/>
          <a:ext cx="0" cy="0"/>
          <a:chOff x="0" y="0"/>
          <a:chExt cx="0" cy="0"/>
        </a:xfrm>
      </p:grpSpPr>
      <p:pic>
        <p:nvPicPr>
          <p:cNvPr id="859" name="Google Shape;859;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60" name="Google Shape;860;p10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861" name="Google Shape;861;p108"/>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7" name="Google Shape;867;p109"/>
          <p:cNvSpPr txBox="1"/>
          <p:nvPr/>
        </p:nvSpPr>
        <p:spPr>
          <a:xfrm>
            <a:off x="643801" y="2719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419" sz="3800" u="none" cap="none" strike="noStrike">
                <a:solidFill>
                  <a:schemeClr val="dk1"/>
                </a:solidFill>
                <a:latin typeface="Anton"/>
                <a:ea typeface="Anton"/>
                <a:cs typeface="Anton"/>
                <a:sym typeface="Anton"/>
              </a:rPr>
              <a:t>ANIMACIÓN – LÍNEA DE TIEMPO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868" name="Google Shape;868;p109"/>
          <p:cNvSpPr txBox="1"/>
          <p:nvPr/>
        </p:nvSpPr>
        <p:spPr>
          <a:xfrm>
            <a:off x="1720650" y="1374725"/>
            <a:ext cx="5702700" cy="5007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2100"/>
              <a:buFont typeface="Arial"/>
              <a:buNone/>
            </a:pPr>
            <a:r>
              <a:rPr b="0" i="0" lang="es-419" sz="2100" u="none" cap="none" strike="noStrike">
                <a:solidFill>
                  <a:srgbClr val="000000"/>
                </a:solidFill>
                <a:highlight>
                  <a:srgbClr val="FFFFFF"/>
                </a:highlight>
                <a:latin typeface="Helvetica Neue Light"/>
                <a:ea typeface="Helvetica Neue Light"/>
                <a:cs typeface="Helvetica Neue Light"/>
                <a:sym typeface="Helvetica Neue Light"/>
              </a:rPr>
              <a:t>Puedes hacer animaciones con texto: </a:t>
            </a:r>
            <a:endParaRPr b="0" i="0" sz="21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869" name="Google Shape;869;p109"/>
          <p:cNvSpPr txBox="1"/>
          <p:nvPr/>
        </p:nvSpPr>
        <p:spPr>
          <a:xfrm>
            <a:off x="921225" y="1875425"/>
            <a:ext cx="3588900" cy="3047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rgbClr val="800000"/>
                </a:solidFill>
                <a:latin typeface="Consolas"/>
                <a:ea typeface="Consolas"/>
                <a:cs typeface="Consolas"/>
                <a:sym typeface="Consolas"/>
              </a:rPr>
              <a:t>h1</a:t>
            </a:r>
            <a:r>
              <a:rPr b="0" i="0" lang="es-419"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animation-duration</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9885A"/>
                </a:solidFill>
                <a:latin typeface="Consolas"/>
                <a:ea typeface="Consolas"/>
                <a:cs typeface="Consolas"/>
                <a:sym typeface="Consolas"/>
              </a:rPr>
              <a:t>2s</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animation-name</a:t>
            </a:r>
            <a:r>
              <a:rPr b="0" i="0" lang="es-419" sz="1200" u="none" cap="none" strike="noStrike">
                <a:solidFill>
                  <a:schemeClr val="dk1"/>
                </a:solidFill>
                <a:latin typeface="Consolas"/>
                <a:ea typeface="Consolas"/>
                <a:cs typeface="Consolas"/>
                <a:sym typeface="Consolas"/>
              </a:rPr>
              <a:t>: aparecer;</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200" u="none" cap="none" strike="noStrike">
                <a:solidFill>
                  <a:srgbClr val="FF0000"/>
                </a:solidFill>
                <a:latin typeface="Consolas"/>
                <a:ea typeface="Consolas"/>
                <a:cs typeface="Consolas"/>
                <a:sym typeface="Consolas"/>
              </a:rPr>
              <a:t>   animation-iteration-count</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451A5"/>
                </a:solidFill>
                <a:latin typeface="Consolas"/>
                <a:ea typeface="Consolas"/>
                <a:cs typeface="Consolas"/>
                <a:sym typeface="Consolas"/>
              </a:rPr>
              <a:t>infinite</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a:t>
            </a:r>
            <a:br>
              <a:rPr b="0" i="0" lang="es-419" sz="1200" u="none" cap="none" strike="noStrike">
                <a:solidFill>
                  <a:schemeClr val="dk1"/>
                </a:solidFill>
                <a:latin typeface="Consolas"/>
                <a:ea typeface="Consolas"/>
                <a:cs typeface="Consolas"/>
                <a:sym typeface="Consolas"/>
              </a:rPr>
            </a:b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rgbClr val="AF00DB"/>
                </a:solidFill>
                <a:latin typeface="Consolas"/>
                <a:ea typeface="Consolas"/>
                <a:cs typeface="Consolas"/>
                <a:sym typeface="Consolas"/>
              </a:rPr>
              <a:t>@keyframes</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01080"/>
                </a:solidFill>
                <a:latin typeface="Consolas"/>
                <a:ea typeface="Consolas"/>
                <a:cs typeface="Consolas"/>
                <a:sym typeface="Consolas"/>
              </a:rPr>
              <a:t>aparecer</a:t>
            </a:r>
            <a:r>
              <a:rPr b="0" i="0" lang="es-419"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0% {</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opacity</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9885A"/>
                </a:solidFill>
                <a:latin typeface="Consolas"/>
                <a:ea typeface="Consolas"/>
                <a:cs typeface="Consolas"/>
                <a:sym typeface="Consolas"/>
              </a:rPr>
              <a:t>0</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100% {</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FF0000"/>
                </a:solidFill>
                <a:latin typeface="Consolas"/>
                <a:ea typeface="Consolas"/>
                <a:cs typeface="Consolas"/>
                <a:sym typeface="Consolas"/>
              </a:rPr>
              <a:t>opacity</a:t>
            </a:r>
            <a:r>
              <a:rPr b="0" i="0" lang="es-419" sz="1200" u="none" cap="none" strike="noStrike">
                <a:solidFill>
                  <a:schemeClr val="dk1"/>
                </a:solidFill>
                <a:latin typeface="Consolas"/>
                <a:ea typeface="Consolas"/>
                <a:cs typeface="Consolas"/>
                <a:sym typeface="Consolas"/>
              </a:rPr>
              <a:t>: </a:t>
            </a:r>
            <a:r>
              <a:rPr b="0" i="0" lang="es-419" sz="1200" u="none" cap="none" strike="noStrike">
                <a:solidFill>
                  <a:srgbClr val="09885A"/>
                </a:solidFill>
                <a:latin typeface="Consolas"/>
                <a:ea typeface="Consolas"/>
                <a:cs typeface="Consolas"/>
                <a:sym typeface="Consolas"/>
              </a:rPr>
              <a:t>1</a:t>
            </a: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Consolas"/>
              <a:ea typeface="Consolas"/>
              <a:cs typeface="Consolas"/>
              <a:sym typeface="Consolas"/>
            </a:endParaRPr>
          </a:p>
        </p:txBody>
      </p:sp>
      <p:pic>
        <p:nvPicPr>
          <p:cNvPr id="870" name="Google Shape;870;p109"/>
          <p:cNvPicPr preferRelativeResize="0"/>
          <p:nvPr/>
        </p:nvPicPr>
        <p:blipFill rotWithShape="1">
          <a:blip r:embed="rId4">
            <a:alphaModFix/>
          </a:blip>
          <a:srcRect b="0" l="0" r="0" t="0"/>
          <a:stretch/>
        </p:blipFill>
        <p:spPr>
          <a:xfrm>
            <a:off x="5649300" y="2713325"/>
            <a:ext cx="3105150" cy="1371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11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76" name="Google Shape;876;p110"/>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419" sz="3800" u="none" cap="none" strike="noStrike">
                <a:solidFill>
                  <a:schemeClr val="dk1"/>
                </a:solidFill>
                <a:latin typeface="Anton"/>
                <a:ea typeface="Anton"/>
                <a:cs typeface="Anton"/>
                <a:sym typeface="Anton"/>
              </a:rPr>
              <a:t>ANIMACIÓN – LÍNEA DE TIEMPO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877" name="Google Shape;877;p110"/>
          <p:cNvSpPr txBox="1"/>
          <p:nvPr/>
        </p:nvSpPr>
        <p:spPr>
          <a:xfrm>
            <a:off x="736950" y="1437725"/>
            <a:ext cx="7670100" cy="50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highlight>
                  <a:srgbClr val="FFFFFF"/>
                </a:highlight>
                <a:latin typeface="Helvetica Neue Light"/>
                <a:ea typeface="Helvetica Neue Light"/>
                <a:cs typeface="Helvetica Neue Light"/>
                <a:sym typeface="Helvetica Neue Light"/>
              </a:rPr>
              <a:t>Puedes usar lo siguiente para poner las animaciones que quieras,</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highlight>
                  <a:srgbClr val="FFFFFF"/>
                </a:highlight>
                <a:latin typeface="Helvetica Neue Light"/>
                <a:ea typeface="Helvetica Neue Light"/>
                <a:cs typeface="Helvetica Neue Light"/>
                <a:sym typeface="Helvetica Neue Light"/>
              </a:rPr>
              <a:t>haz clic sobre la imagen para ver la página web:</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878" name="Google Shape;878;p110">
            <a:hlinkClick r:id="rId4"/>
          </p:cNvPr>
          <p:cNvPicPr preferRelativeResize="0"/>
          <p:nvPr/>
        </p:nvPicPr>
        <p:blipFill rotWithShape="1">
          <a:blip r:embed="rId5">
            <a:alphaModFix/>
          </a:blip>
          <a:srcRect b="0" l="0" r="0" t="0"/>
          <a:stretch/>
        </p:blipFill>
        <p:spPr>
          <a:xfrm>
            <a:off x="1872549" y="2216825"/>
            <a:ext cx="5398899" cy="26876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11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cxnSp>
        <p:nvCxnSpPr>
          <p:cNvPr id="884" name="Google Shape;884;p111"/>
          <p:cNvCxnSpPr>
            <a:stCxn id="885" idx="6"/>
          </p:cNvCxnSpPr>
          <p:nvPr/>
        </p:nvCxnSpPr>
        <p:spPr>
          <a:xfrm>
            <a:off x="2249350" y="1601250"/>
            <a:ext cx="4578300" cy="0"/>
          </a:xfrm>
          <a:prstGeom prst="straightConnector1">
            <a:avLst/>
          </a:prstGeom>
          <a:noFill/>
          <a:ln cap="flat" cmpd="sng" w="9525">
            <a:solidFill>
              <a:srgbClr val="3DFFBC"/>
            </a:solidFill>
            <a:prstDash val="solid"/>
            <a:round/>
            <a:headEnd len="sm" w="sm" type="none"/>
            <a:tailEnd len="sm" w="sm" type="none"/>
          </a:ln>
        </p:spPr>
      </p:cxnSp>
      <p:sp>
        <p:nvSpPr>
          <p:cNvPr id="885" name="Google Shape;885;p111"/>
          <p:cNvSpPr/>
          <p:nvPr/>
        </p:nvSpPr>
        <p:spPr>
          <a:xfrm>
            <a:off x="1635250" y="12942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11"/>
          <p:cNvSpPr/>
          <p:nvPr/>
        </p:nvSpPr>
        <p:spPr>
          <a:xfrm>
            <a:off x="6550955" y="12942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87" name="Google Shape;887;p111"/>
          <p:cNvSpPr txBox="1"/>
          <p:nvPr/>
        </p:nvSpPr>
        <p:spPr>
          <a:xfrm>
            <a:off x="809200" y="2038950"/>
            <a:ext cx="2266200" cy="686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231F20"/>
                </a:solidFill>
                <a:highlight>
                  <a:srgbClr val="FFFFFF"/>
                </a:highlight>
                <a:latin typeface="Helvetica Neue Light"/>
                <a:ea typeface="Helvetica Neue Light"/>
                <a:cs typeface="Helvetica Neue Light"/>
                <a:sym typeface="Helvetica Neue Light"/>
              </a:rPr>
              <a:t>Enlace a la biblioteca de animación CSS (dentro de </a:t>
            </a:r>
            <a:r>
              <a:rPr b="0" i="0" lang="es-419" sz="1800" u="none" cap="none" strike="noStrike">
                <a:solidFill>
                  <a:srgbClr val="231F20"/>
                </a:solidFill>
                <a:highlight>
                  <a:srgbClr val="E0FF00"/>
                </a:highlight>
                <a:latin typeface="Helvetica Neue Light"/>
                <a:ea typeface="Helvetica Neue Light"/>
                <a:cs typeface="Helvetica Neue Light"/>
                <a:sym typeface="Helvetica Neue Light"/>
              </a:rPr>
              <a:t>&lt;head&gt;</a:t>
            </a:r>
            <a:r>
              <a:rPr b="0" i="0" lang="es-419" sz="1800" u="none" cap="none" strike="noStrike">
                <a:solidFill>
                  <a:srgbClr val="231F2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231F20"/>
              </a:solidFill>
              <a:highlight>
                <a:srgbClr val="FFFFFF"/>
              </a:highlight>
              <a:latin typeface="Helvetica Neue Light"/>
              <a:ea typeface="Helvetica Neue Light"/>
              <a:cs typeface="Helvetica Neue Light"/>
              <a:sym typeface="Helvetica Neue Light"/>
            </a:endParaRPr>
          </a:p>
        </p:txBody>
      </p:sp>
      <p:sp>
        <p:nvSpPr>
          <p:cNvPr id="888" name="Google Shape;888;p111"/>
          <p:cNvSpPr txBox="1"/>
          <p:nvPr/>
        </p:nvSpPr>
        <p:spPr>
          <a:xfrm>
            <a:off x="5529650" y="2111550"/>
            <a:ext cx="2461500" cy="541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231F20"/>
                </a:solidFill>
                <a:highlight>
                  <a:srgbClr val="FFFFFF"/>
                </a:highlight>
                <a:latin typeface="Helvetica Neue Light"/>
                <a:ea typeface="Helvetica Neue Light"/>
                <a:cs typeface="Helvetica Neue Light"/>
                <a:sym typeface="Helvetica Neue Light"/>
              </a:rPr>
              <a:t>Enlace y activar wow.js (poner antes del cierre de </a:t>
            </a:r>
            <a:r>
              <a:rPr b="0" i="0" lang="es-419" sz="1800" u="none" cap="none" strike="noStrike">
                <a:solidFill>
                  <a:srgbClr val="231F20"/>
                </a:solidFill>
                <a:highlight>
                  <a:srgbClr val="E0FF00"/>
                </a:highlight>
                <a:latin typeface="Helvetica Neue Light"/>
                <a:ea typeface="Helvetica Neue Light"/>
                <a:cs typeface="Helvetica Neue Light"/>
                <a:sym typeface="Helvetica Neue Light"/>
              </a:rPr>
              <a:t>&lt;body&gt;</a:t>
            </a:r>
            <a:r>
              <a:rPr b="0" i="0" lang="es-419" sz="1800" u="none" cap="none" strike="noStrike">
                <a:solidFill>
                  <a:srgbClr val="231F2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889" name="Google Shape;889;p111"/>
          <p:cNvSpPr txBox="1"/>
          <p:nvPr/>
        </p:nvSpPr>
        <p:spPr>
          <a:xfrm>
            <a:off x="1749186" y="13302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90" name="Google Shape;890;p111"/>
          <p:cNvSpPr txBox="1"/>
          <p:nvPr/>
        </p:nvSpPr>
        <p:spPr>
          <a:xfrm>
            <a:off x="6689387" y="13211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91" name="Google Shape;891;p111"/>
          <p:cNvSpPr txBox="1"/>
          <p:nvPr/>
        </p:nvSpPr>
        <p:spPr>
          <a:xfrm>
            <a:off x="1311600" y="394575"/>
            <a:ext cx="6520800" cy="686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419" sz="3800" u="none" cap="none" strike="noStrike">
                <a:solidFill>
                  <a:schemeClr val="dk1"/>
                </a:solidFill>
                <a:latin typeface="Anton"/>
                <a:ea typeface="Anton"/>
                <a:cs typeface="Anton"/>
                <a:sym typeface="Anton"/>
              </a:rPr>
              <a:t>¿CÓMO LO INSTALO?</a:t>
            </a:r>
            <a:endParaRPr b="0" i="1" sz="3800" u="none" cap="none" strike="noStrike">
              <a:solidFill>
                <a:schemeClr val="dk1"/>
              </a:solidFill>
              <a:latin typeface="Anton"/>
              <a:ea typeface="Anton"/>
              <a:cs typeface="Anton"/>
              <a:sym typeface="Anton"/>
            </a:endParaRPr>
          </a:p>
        </p:txBody>
      </p:sp>
      <p:sp>
        <p:nvSpPr>
          <p:cNvPr id="892" name="Google Shape;892;p111"/>
          <p:cNvSpPr txBox="1"/>
          <p:nvPr/>
        </p:nvSpPr>
        <p:spPr>
          <a:xfrm>
            <a:off x="297475" y="3084900"/>
            <a:ext cx="4155000" cy="1068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400" u="none" cap="none" strike="noStrike">
                <a:solidFill>
                  <a:srgbClr val="800000"/>
                </a:solidFill>
                <a:latin typeface="Consolas"/>
                <a:ea typeface="Consolas"/>
                <a:cs typeface="Consolas"/>
                <a:sym typeface="Consolas"/>
              </a:rPr>
              <a:t>&lt;link</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rel</a:t>
            </a:r>
            <a:r>
              <a:rPr b="0" i="0" lang="es-419" sz="1400" u="none" cap="none" strike="noStrike">
                <a:solidFill>
                  <a:schemeClr val="dk1"/>
                </a:solidFill>
                <a:latin typeface="Consolas"/>
                <a:ea typeface="Consolas"/>
                <a:cs typeface="Consolas"/>
                <a:sym typeface="Consolas"/>
              </a:rPr>
              <a:t>=</a:t>
            </a:r>
            <a:r>
              <a:rPr b="0" i="0" lang="es-419" sz="1400" u="none" cap="none" strike="noStrike">
                <a:solidFill>
                  <a:srgbClr val="0000FF"/>
                </a:solidFill>
                <a:latin typeface="Consolas"/>
                <a:ea typeface="Consolas"/>
                <a:cs typeface="Consolas"/>
                <a:sym typeface="Consolas"/>
              </a:rPr>
              <a:t>"stylesheet"</a:t>
            </a:r>
            <a:r>
              <a:rPr b="0" i="0" lang="es-419" sz="1400" u="none" cap="none" strike="noStrike">
                <a:solidFill>
                  <a:schemeClr val="dk1"/>
                </a:solidFill>
                <a:latin typeface="Consolas"/>
                <a:ea typeface="Consolas"/>
                <a:cs typeface="Consolas"/>
                <a:sym typeface="Consolas"/>
              </a:rPr>
              <a:t> </a:t>
            </a:r>
            <a:r>
              <a:rPr b="0" i="0" lang="es-419" sz="1400" u="none" cap="none" strike="noStrike">
                <a:solidFill>
                  <a:srgbClr val="FF0000"/>
                </a:solidFill>
                <a:latin typeface="Consolas"/>
                <a:ea typeface="Consolas"/>
                <a:cs typeface="Consolas"/>
                <a:sym typeface="Consolas"/>
              </a:rPr>
              <a:t>href</a:t>
            </a:r>
            <a:r>
              <a:rPr b="0" i="0" lang="es-419" sz="1400" u="none" cap="none" strike="noStrike">
                <a:solidFill>
                  <a:schemeClr val="dk1"/>
                </a:solidFill>
                <a:latin typeface="Consolas"/>
                <a:ea typeface="Consolas"/>
                <a:cs typeface="Consolas"/>
                <a:sym typeface="Consolas"/>
              </a:rPr>
              <a:t>=</a:t>
            </a:r>
            <a:r>
              <a:rPr b="0" i="0" lang="es-419" sz="1400" u="none" cap="none" strike="noStrike">
                <a:solidFill>
                  <a:srgbClr val="0000FF"/>
                </a:solidFill>
                <a:latin typeface="Consolas"/>
                <a:ea typeface="Consolas"/>
                <a:cs typeface="Consolas"/>
                <a:sym typeface="Consolas"/>
              </a:rPr>
              <a:t>"https://raw.github.com/daneden/animate.css/master/animate.css"</a:t>
            </a:r>
            <a:r>
              <a:rPr b="0" i="0" lang="es-419"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893" name="Google Shape;893;p111"/>
          <p:cNvSpPr txBox="1"/>
          <p:nvPr/>
        </p:nvSpPr>
        <p:spPr>
          <a:xfrm>
            <a:off x="4626850" y="3084900"/>
            <a:ext cx="4220700" cy="1068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050" u="none" cap="none" strike="noStrike">
                <a:solidFill>
                  <a:srgbClr val="800000"/>
                </a:solidFill>
                <a:latin typeface="Consolas"/>
                <a:ea typeface="Consolas"/>
                <a:cs typeface="Consolas"/>
                <a:sym typeface="Consolas"/>
              </a:rPr>
              <a:t>&lt;script</a:t>
            </a:r>
            <a:r>
              <a:rPr b="0" i="0" lang="es-419" sz="1050" u="none" cap="none" strike="noStrike">
                <a:solidFill>
                  <a:schemeClr val="dk1"/>
                </a:solidFill>
                <a:latin typeface="Consolas"/>
                <a:ea typeface="Consolas"/>
                <a:cs typeface="Consolas"/>
                <a:sym typeface="Consolas"/>
              </a:rPr>
              <a:t> </a:t>
            </a:r>
            <a:r>
              <a:rPr b="0" i="0" lang="es-419" sz="1050" u="none" cap="none" strike="noStrike">
                <a:solidFill>
                  <a:srgbClr val="FF0000"/>
                </a:solidFill>
                <a:latin typeface="Consolas"/>
                <a:ea typeface="Consolas"/>
                <a:cs typeface="Consolas"/>
                <a:sym typeface="Consolas"/>
              </a:rPr>
              <a:t>src</a:t>
            </a:r>
            <a:r>
              <a:rPr b="0" i="0" lang="es-419" sz="1050" u="none" cap="none" strike="noStrike">
                <a:solidFill>
                  <a:schemeClr val="dk1"/>
                </a:solidFill>
                <a:latin typeface="Consolas"/>
                <a:ea typeface="Consolas"/>
                <a:cs typeface="Consolas"/>
                <a:sym typeface="Consolas"/>
              </a:rPr>
              <a:t>=</a:t>
            </a:r>
            <a:r>
              <a:rPr b="0" i="0" lang="es-419" sz="1050" u="none" cap="none" strike="noStrike">
                <a:solidFill>
                  <a:srgbClr val="0000FF"/>
                </a:solidFill>
                <a:latin typeface="Consolas"/>
                <a:ea typeface="Consolas"/>
                <a:cs typeface="Consolas"/>
                <a:sym typeface="Consolas"/>
              </a:rPr>
              <a:t>"js/wow.min.js"</a:t>
            </a:r>
            <a:r>
              <a:rPr b="0" i="0" lang="es-419" sz="1050" u="none" cap="none" strike="noStrike">
                <a:solidFill>
                  <a:srgbClr val="800000"/>
                </a:solidFill>
                <a:latin typeface="Consolas"/>
                <a:ea typeface="Consolas"/>
                <a:cs typeface="Consolas"/>
                <a:sym typeface="Consolas"/>
              </a:rPr>
              <a:t>&gt;&lt;/script&gt;</a:t>
            </a:r>
            <a:endParaRPr b="0" i="0" sz="105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050" u="none" cap="none" strike="noStrike">
                <a:solidFill>
                  <a:srgbClr val="800000"/>
                </a:solidFill>
                <a:latin typeface="Consolas"/>
                <a:ea typeface="Consolas"/>
                <a:cs typeface="Consolas"/>
                <a:sym typeface="Consolas"/>
              </a:rPr>
              <a:t>&lt;script&gt;</a:t>
            </a:r>
            <a:endParaRPr b="0" i="0" sz="105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050" u="none" cap="none" strike="noStrike">
                <a:solidFill>
                  <a:schemeClr val="dk1"/>
                </a:solidFill>
                <a:latin typeface="Consolas"/>
                <a:ea typeface="Consolas"/>
                <a:cs typeface="Consolas"/>
                <a:sym typeface="Consolas"/>
              </a:rPr>
              <a:t>   </a:t>
            </a:r>
            <a:r>
              <a:rPr b="0" i="0" lang="es-419" sz="1050" u="none" cap="none" strike="noStrike">
                <a:solidFill>
                  <a:srgbClr val="0000FF"/>
                </a:solidFill>
                <a:latin typeface="Consolas"/>
                <a:ea typeface="Consolas"/>
                <a:cs typeface="Consolas"/>
                <a:sym typeface="Consolas"/>
              </a:rPr>
              <a:t>new</a:t>
            </a:r>
            <a:r>
              <a:rPr b="0" i="0" lang="es-419" sz="1050" u="none" cap="none" strike="noStrike">
                <a:solidFill>
                  <a:schemeClr val="dk1"/>
                </a:solidFill>
                <a:latin typeface="Consolas"/>
                <a:ea typeface="Consolas"/>
                <a:cs typeface="Consolas"/>
                <a:sym typeface="Consolas"/>
              </a:rPr>
              <a:t> </a:t>
            </a:r>
            <a:r>
              <a:rPr b="0" i="0" lang="es-419" sz="1050" u="none" cap="none" strike="noStrike">
                <a:solidFill>
                  <a:srgbClr val="001080"/>
                </a:solidFill>
                <a:latin typeface="Consolas"/>
                <a:ea typeface="Consolas"/>
                <a:cs typeface="Consolas"/>
                <a:sym typeface="Consolas"/>
              </a:rPr>
              <a:t>WOW</a:t>
            </a:r>
            <a:r>
              <a:rPr b="0" i="0" lang="es-419" sz="1050" u="none" cap="none" strike="noStrike">
                <a:solidFill>
                  <a:schemeClr val="dk1"/>
                </a:solidFill>
                <a:latin typeface="Consolas"/>
                <a:ea typeface="Consolas"/>
                <a:cs typeface="Consolas"/>
                <a:sym typeface="Consolas"/>
              </a:rPr>
              <a:t>().</a:t>
            </a:r>
            <a:r>
              <a:rPr b="0" i="0" lang="es-419" sz="1050" u="none" cap="none" strike="noStrike">
                <a:solidFill>
                  <a:srgbClr val="001080"/>
                </a:solidFill>
                <a:latin typeface="Consolas"/>
                <a:ea typeface="Consolas"/>
                <a:cs typeface="Consolas"/>
                <a:sym typeface="Consolas"/>
              </a:rPr>
              <a:t>init</a:t>
            </a:r>
            <a:r>
              <a:rPr b="0" i="0" lang="es-419" sz="1050" u="none" cap="none" strike="noStrike">
                <a:solidFill>
                  <a:schemeClr val="dk1"/>
                </a:solidFill>
                <a:latin typeface="Consolas"/>
                <a:ea typeface="Consolas"/>
                <a:cs typeface="Consolas"/>
                <a:sym typeface="Consolas"/>
              </a:rPr>
              <a:t>();</a:t>
            </a:r>
            <a:endParaRPr b="0" i="0" sz="105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050" u="none" cap="none" strike="noStrike">
                <a:solidFill>
                  <a:srgbClr val="800000"/>
                </a:solidFill>
                <a:latin typeface="Consolas"/>
                <a:ea typeface="Consolas"/>
                <a:cs typeface="Consolas"/>
                <a:sym typeface="Consolas"/>
              </a:rPr>
              <a:t>&lt;/script&gt;</a:t>
            </a:r>
            <a:endParaRPr b="0" i="0" sz="105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31F20"/>
              </a:solidFill>
              <a:latin typeface="Consolas"/>
              <a:ea typeface="Consolas"/>
              <a:cs typeface="Consolas"/>
              <a:sym typeface="Consola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id="898" name="Google Shape;898;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cxnSp>
        <p:nvCxnSpPr>
          <p:cNvPr id="899" name="Google Shape;899;p112"/>
          <p:cNvCxnSpPr/>
          <p:nvPr/>
        </p:nvCxnSpPr>
        <p:spPr>
          <a:xfrm>
            <a:off x="2554150" y="1601250"/>
            <a:ext cx="4578300" cy="0"/>
          </a:xfrm>
          <a:prstGeom prst="straightConnector1">
            <a:avLst/>
          </a:prstGeom>
          <a:noFill/>
          <a:ln cap="flat" cmpd="sng" w="9525">
            <a:solidFill>
              <a:srgbClr val="3DFFBC"/>
            </a:solidFill>
            <a:prstDash val="solid"/>
            <a:round/>
            <a:headEnd len="sm" w="sm" type="none"/>
            <a:tailEnd len="sm" w="sm" type="none"/>
          </a:ln>
        </p:spPr>
      </p:cxnSp>
      <p:sp>
        <p:nvSpPr>
          <p:cNvPr id="900" name="Google Shape;900;p112"/>
          <p:cNvSpPr/>
          <p:nvPr/>
        </p:nvSpPr>
        <p:spPr>
          <a:xfrm>
            <a:off x="2168650" y="12942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12"/>
          <p:cNvSpPr/>
          <p:nvPr/>
        </p:nvSpPr>
        <p:spPr>
          <a:xfrm>
            <a:off x="6550955" y="12942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902" name="Google Shape;902;p112"/>
          <p:cNvSpPr txBox="1"/>
          <p:nvPr/>
        </p:nvSpPr>
        <p:spPr>
          <a:xfrm>
            <a:off x="1441150" y="1915392"/>
            <a:ext cx="2069100" cy="781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231F20"/>
                </a:solidFill>
                <a:highlight>
                  <a:srgbClr val="FFFFFF"/>
                </a:highlight>
                <a:latin typeface="Helvetica Neue Light"/>
                <a:ea typeface="Helvetica Neue Light"/>
                <a:cs typeface="Helvetica Neue Light"/>
                <a:sym typeface="Helvetica Neue Light"/>
              </a:rPr>
              <a:t>Haz un elemento revelable.</a:t>
            </a:r>
            <a:endParaRPr b="0" i="0" sz="1800" u="none" cap="none" strike="noStrike">
              <a:solidFill>
                <a:srgbClr val="231F20"/>
              </a:solidFill>
              <a:highlight>
                <a:srgbClr val="FFFFFF"/>
              </a:highlight>
              <a:latin typeface="Helvetica Neue Light"/>
              <a:ea typeface="Helvetica Neue Light"/>
              <a:cs typeface="Helvetica Neue Light"/>
              <a:sym typeface="Helvetica Neue Light"/>
            </a:endParaRPr>
          </a:p>
        </p:txBody>
      </p:sp>
      <p:sp>
        <p:nvSpPr>
          <p:cNvPr id="903" name="Google Shape;903;p112"/>
          <p:cNvSpPr txBox="1"/>
          <p:nvPr/>
        </p:nvSpPr>
        <p:spPr>
          <a:xfrm>
            <a:off x="5823450" y="1968825"/>
            <a:ext cx="2069100" cy="686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231F20"/>
                </a:solidFill>
                <a:highlight>
                  <a:srgbClr val="FFFFFF"/>
                </a:highlight>
                <a:latin typeface="Helvetica Neue Light"/>
                <a:ea typeface="Helvetica Neue Light"/>
                <a:cs typeface="Helvetica Neue Light"/>
                <a:sym typeface="Helvetica Neue Light"/>
              </a:rPr>
              <a:t>Elige el estilo de animación.</a:t>
            </a:r>
            <a:endParaRPr b="0" i="0" sz="1800" u="none" cap="none" strike="noStrike">
              <a:solidFill>
                <a:srgbClr val="231F20"/>
              </a:solidFill>
              <a:highlight>
                <a:srgbClr val="FFFFFF"/>
              </a:highlight>
              <a:latin typeface="Helvetica Neue Light"/>
              <a:ea typeface="Helvetica Neue Light"/>
              <a:cs typeface="Helvetica Neue Light"/>
              <a:sym typeface="Helvetica Neue Light"/>
            </a:endParaRPr>
          </a:p>
        </p:txBody>
      </p:sp>
      <p:sp>
        <p:nvSpPr>
          <p:cNvPr id="904" name="Google Shape;904;p112"/>
          <p:cNvSpPr txBox="1"/>
          <p:nvPr/>
        </p:nvSpPr>
        <p:spPr>
          <a:xfrm>
            <a:off x="2282586" y="13302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905" name="Google Shape;905;p112"/>
          <p:cNvSpPr txBox="1"/>
          <p:nvPr/>
        </p:nvSpPr>
        <p:spPr>
          <a:xfrm>
            <a:off x="6689387" y="13211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906" name="Google Shape;906;p112"/>
          <p:cNvSpPr txBox="1"/>
          <p:nvPr/>
        </p:nvSpPr>
        <p:spPr>
          <a:xfrm>
            <a:off x="1311600" y="394575"/>
            <a:ext cx="6520800" cy="68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¿CÓMO LO USO?</a:t>
            </a:r>
            <a:endParaRPr b="0" i="1" sz="3600" u="none" cap="none" strike="noStrike">
              <a:solidFill>
                <a:srgbClr val="000000"/>
              </a:solidFill>
              <a:latin typeface="Anton"/>
              <a:ea typeface="Anton"/>
              <a:cs typeface="Anton"/>
              <a:sym typeface="Anton"/>
            </a:endParaRPr>
          </a:p>
        </p:txBody>
      </p:sp>
      <p:sp>
        <p:nvSpPr>
          <p:cNvPr id="907" name="Google Shape;907;p112"/>
          <p:cNvSpPr txBox="1"/>
          <p:nvPr/>
        </p:nvSpPr>
        <p:spPr>
          <a:xfrm>
            <a:off x="412625" y="3544750"/>
            <a:ext cx="3879600" cy="987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419" sz="1300" u="none" cap="none" strike="noStrike">
                <a:solidFill>
                  <a:srgbClr val="800000"/>
                </a:solidFill>
                <a:latin typeface="Consolas"/>
                <a:ea typeface="Consolas"/>
                <a:cs typeface="Consolas"/>
                <a:sym typeface="Consolas"/>
              </a:rPr>
              <a:t>&lt;div</a:t>
            </a:r>
            <a:r>
              <a:rPr b="0" i="0" lang="es-419" sz="1300" u="none" cap="none" strike="noStrike">
                <a:solidFill>
                  <a:schemeClr val="dk1"/>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class</a:t>
            </a:r>
            <a:r>
              <a:rPr b="0" i="0" lang="es-419" sz="1300" u="none" cap="none" strike="noStrike">
                <a:solidFill>
                  <a:schemeClr val="dk1"/>
                </a:solidFill>
                <a:latin typeface="Consolas"/>
                <a:ea typeface="Consolas"/>
                <a:cs typeface="Consolas"/>
                <a:sym typeface="Consolas"/>
              </a:rPr>
              <a:t>=</a:t>
            </a:r>
            <a:r>
              <a:rPr b="0" i="0" lang="es-419" sz="1300" u="none" cap="none" strike="noStrike">
                <a:solidFill>
                  <a:srgbClr val="0000FF"/>
                </a:solidFill>
                <a:latin typeface="Consolas"/>
                <a:ea typeface="Consolas"/>
                <a:cs typeface="Consolas"/>
                <a:sym typeface="Consolas"/>
              </a:rPr>
              <a:t>"wow tipoAnimacion"</a:t>
            </a:r>
            <a:r>
              <a:rPr b="0" i="0" lang="es-419" sz="1300" u="none" cap="none" strike="noStrike">
                <a:solidFill>
                  <a:srgbClr val="800000"/>
                </a:solidFill>
                <a:latin typeface="Consolas"/>
                <a:ea typeface="Consolas"/>
                <a:cs typeface="Consolas"/>
                <a:sym typeface="Consolas"/>
              </a:rPr>
              <a:t>&gt;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300" u="none" cap="none" strike="noStrike">
                <a:solidFill>
                  <a:schemeClr val="dk1"/>
                </a:solidFill>
                <a:latin typeface="Consolas"/>
                <a:ea typeface="Consolas"/>
                <a:cs typeface="Consolas"/>
                <a:sym typeface="Consolas"/>
              </a:rPr>
              <a:t>   Contenido para revelar aquí</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419" sz="1300" u="none" cap="none" strike="noStrike">
                <a:solidFill>
                  <a:srgbClr val="800000"/>
                </a:solidFill>
                <a:latin typeface="Consolas"/>
                <a:ea typeface="Consolas"/>
                <a:cs typeface="Consolas"/>
                <a:sym typeface="Consolas"/>
              </a:rPr>
              <a:t>&lt;/div&gt;</a:t>
            </a:r>
            <a:endParaRPr b="0" i="0" sz="13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nsolas"/>
              <a:ea typeface="Consolas"/>
              <a:cs typeface="Consolas"/>
              <a:sym typeface="Consolas"/>
            </a:endParaRPr>
          </a:p>
        </p:txBody>
      </p:sp>
      <p:sp>
        <p:nvSpPr>
          <p:cNvPr id="908" name="Google Shape;908;p112"/>
          <p:cNvSpPr txBox="1"/>
          <p:nvPr/>
        </p:nvSpPr>
        <p:spPr>
          <a:xfrm>
            <a:off x="4874800" y="3557375"/>
            <a:ext cx="3879600" cy="927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&lt;div</a:t>
            </a:r>
            <a:r>
              <a:rPr b="0" i="0" lang="es-419" sz="1300" u="none" cap="none" strike="noStrike">
                <a:solidFill>
                  <a:schemeClr val="dk1"/>
                </a:solidFill>
                <a:latin typeface="Consolas"/>
                <a:ea typeface="Consolas"/>
                <a:cs typeface="Consolas"/>
                <a:sym typeface="Consolas"/>
              </a:rPr>
              <a:t> </a:t>
            </a:r>
            <a:r>
              <a:rPr b="0" i="0" lang="es-419" sz="1300" u="none" cap="none" strike="noStrike">
                <a:solidFill>
                  <a:srgbClr val="FF0000"/>
                </a:solidFill>
                <a:latin typeface="Consolas"/>
                <a:ea typeface="Consolas"/>
                <a:cs typeface="Consolas"/>
                <a:sym typeface="Consolas"/>
              </a:rPr>
              <a:t>class</a:t>
            </a:r>
            <a:r>
              <a:rPr b="0" i="0" lang="es-419" sz="1300" u="none" cap="none" strike="noStrike">
                <a:solidFill>
                  <a:schemeClr val="dk1"/>
                </a:solidFill>
                <a:latin typeface="Consolas"/>
                <a:ea typeface="Consolas"/>
                <a:cs typeface="Consolas"/>
                <a:sym typeface="Consolas"/>
              </a:rPr>
              <a:t>=</a:t>
            </a:r>
            <a:r>
              <a:rPr b="0" i="0" lang="es-419" sz="1300" u="none" cap="none" strike="noStrike">
                <a:solidFill>
                  <a:srgbClr val="0000FF"/>
                </a:solidFill>
                <a:latin typeface="Consolas"/>
                <a:ea typeface="Consolas"/>
                <a:cs typeface="Consolas"/>
                <a:sym typeface="Consolas"/>
              </a:rPr>
              <a:t>"wow bounceInUp"</a:t>
            </a:r>
            <a:r>
              <a:rPr b="0" i="0" lang="es-419" sz="1300" u="none" cap="none" strike="noStrike">
                <a:solidFill>
                  <a:srgbClr val="800000"/>
                </a:solidFill>
                <a:latin typeface="Consolas"/>
                <a:ea typeface="Consolas"/>
                <a:cs typeface="Consolas"/>
                <a:sym typeface="Consolas"/>
              </a:rPr>
              <a:t>&gt;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chemeClr val="dk1"/>
                </a:solidFill>
                <a:latin typeface="Consolas"/>
                <a:ea typeface="Consolas"/>
                <a:cs typeface="Consolas"/>
                <a:sym typeface="Consolas"/>
              </a:rPr>
              <a:t>   Contenido para revelar aquí</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419" sz="1300" u="none" cap="none" strike="noStrike">
                <a:solidFill>
                  <a:srgbClr val="800000"/>
                </a:solidFill>
                <a:latin typeface="Consolas"/>
                <a:ea typeface="Consolas"/>
                <a:cs typeface="Consolas"/>
                <a:sym typeface="Consolas"/>
              </a:rPr>
              <a:t>&lt;/div&gt;</a:t>
            </a:r>
            <a:endParaRPr b="0" i="0" sz="1300" u="none" cap="none" strike="noStrike">
              <a:solidFill>
                <a:srgbClr val="231F20"/>
              </a:solidFill>
              <a:latin typeface="Consolas"/>
              <a:ea typeface="Consolas"/>
              <a:cs typeface="Consolas"/>
              <a:sym typeface="Consolas"/>
            </a:endParaRPr>
          </a:p>
        </p:txBody>
      </p:sp>
      <p:sp>
        <p:nvSpPr>
          <p:cNvPr id="909" name="Google Shape;909;p112"/>
          <p:cNvSpPr txBox="1"/>
          <p:nvPr/>
        </p:nvSpPr>
        <p:spPr>
          <a:xfrm>
            <a:off x="460600" y="2744475"/>
            <a:ext cx="4030500" cy="75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419" sz="1600" u="none" cap="none" strike="noStrike">
                <a:solidFill>
                  <a:srgbClr val="231F20"/>
                </a:solidFill>
                <a:highlight>
                  <a:srgbClr val="FFFFFF"/>
                </a:highlight>
                <a:latin typeface="Helvetica Neue Light"/>
                <a:ea typeface="Helvetica Neue Light"/>
                <a:cs typeface="Helvetica Neue Light"/>
                <a:sym typeface="Helvetica Neue Light"/>
              </a:rPr>
              <a:t>Agregue la clase CSS .wow a un elemento HTML: será invisible hasta que el usuario se desplace para revelarlo.</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910" name="Google Shape;910;p112"/>
          <p:cNvSpPr txBox="1"/>
          <p:nvPr/>
        </p:nvSpPr>
        <p:spPr>
          <a:xfrm>
            <a:off x="4874800" y="2715700"/>
            <a:ext cx="3879600" cy="7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419" sz="1600" u="none" cap="none" strike="noStrike">
                <a:solidFill>
                  <a:srgbClr val="231F20"/>
                </a:solidFill>
                <a:highlight>
                  <a:srgbClr val="FFFFFF"/>
                </a:highlight>
                <a:latin typeface="Helvetica Neue Light"/>
                <a:ea typeface="Helvetica Neue Light"/>
                <a:cs typeface="Helvetica Neue Light"/>
                <a:sym typeface="Helvetica Neue Light"/>
              </a:rPr>
              <a:t>Elija un estilo de animación en </a:t>
            </a:r>
            <a:r>
              <a:rPr b="0" i="0" lang="es-419" sz="1600" u="none" cap="none" strike="noStrike">
                <a:solidFill>
                  <a:srgbClr val="231F20"/>
                </a:solidFill>
                <a:highlight>
                  <a:srgbClr val="FFFFFF"/>
                </a:highlight>
                <a:uFill>
                  <a:noFill/>
                </a:uFill>
                <a:latin typeface="Helvetica Neue Light"/>
                <a:ea typeface="Helvetica Neue Light"/>
                <a:cs typeface="Helvetica Neue Light"/>
                <a:sym typeface="Helvetica Neue Light"/>
                <a:hlinkClick r:id="rId4">
                  <a:extLst>
                    <a:ext uri="{A12FA001-AC4F-418D-AE19-62706E023703}">
                      <ahyp:hlinkClr val="tx"/>
                    </a:ext>
                  </a:extLst>
                </a:hlinkClick>
              </a:rPr>
              <a:t>Animate.css</a:t>
            </a:r>
            <a:r>
              <a:rPr b="0" i="0" lang="es-419" sz="1600" u="none" cap="none" strike="noStrike">
                <a:solidFill>
                  <a:srgbClr val="231F20"/>
                </a:solidFill>
                <a:highlight>
                  <a:srgbClr val="FFFFFF"/>
                </a:highlight>
                <a:latin typeface="Helvetica Neue Light"/>
                <a:ea typeface="Helvetica Neue Light"/>
                <a:cs typeface="Helvetica Neue Light"/>
                <a:sym typeface="Helvetica Neue Light"/>
              </a:rPr>
              <a:t> , luego agregue la clase CSS al elemento HTML.</a:t>
            </a:r>
            <a:endParaRPr b="0" i="0" sz="1600" u="none" cap="none" strike="noStrike">
              <a:solidFill>
                <a:srgbClr val="231F2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3"/>
          <p:cNvSpPr txBox="1"/>
          <p:nvPr/>
        </p:nvSpPr>
        <p:spPr>
          <a:xfrm>
            <a:off x="823500" y="2520825"/>
            <a:ext cx="7497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TRANSFORMACIONES Y ANIMACIONES</a:t>
            </a:r>
            <a:endParaRPr b="0" i="1" sz="40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sp>
        <p:nvSpPr>
          <p:cNvPr id="916" name="Google Shape;916;p113"/>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Agrega animaciones, transformaciones y/o gradientes a tu proyecto.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917" name="Google Shape;917;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18" name="Google Shape;918;p113"/>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pic>
        <p:nvPicPr>
          <p:cNvPr id="919" name="Google Shape;919;p113"/>
          <p:cNvPicPr preferRelativeResize="0"/>
          <p:nvPr/>
        </p:nvPicPr>
        <p:blipFill rotWithShape="1">
          <a:blip r:embed="rId5">
            <a:alphaModFix/>
          </a:blip>
          <a:srcRect b="0" l="0" r="0" t="0"/>
          <a:stretch/>
        </p:blipFill>
        <p:spPr>
          <a:xfrm>
            <a:off x="3924300" y="931325"/>
            <a:ext cx="1295400" cy="129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7" name="Shape 217"/>
        <p:cNvGrpSpPr/>
        <p:nvPr/>
      </p:nvGrpSpPr>
      <p:grpSpPr>
        <a:xfrm>
          <a:off x="0" y="0"/>
          <a:ext cx="0" cy="0"/>
          <a:chOff x="0" y="0"/>
          <a:chExt cx="0" cy="0"/>
        </a:xfrm>
      </p:grpSpPr>
      <p:sp>
        <p:nvSpPr>
          <p:cNvPr id="218" name="Google Shape;218;p33"/>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419" sz="1800" u="sng" cap="none" strike="noStrike">
                <a:solidFill>
                  <a:schemeClr val="hlink"/>
                </a:solidFill>
                <a:latin typeface="Helvetica Neue Light"/>
                <a:ea typeface="Helvetica Neue Light"/>
                <a:cs typeface="Helvetica Neue Light"/>
                <a:sym typeface="Helvetica Neue Light"/>
                <a:hlinkClick r:id="rId3"/>
              </a:rPr>
              <a:t>aquí</a:t>
            </a:r>
            <a:r>
              <a:rPr b="0" i="0" lang="es-419"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9" name="Google Shape;219;p3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20" name="Google Shape;220;p33"/>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graphicFrame>
        <p:nvGraphicFramePr>
          <p:cNvPr id="924" name="Google Shape;924;p114"/>
          <p:cNvGraphicFramePr/>
          <p:nvPr/>
        </p:nvGraphicFramePr>
        <p:xfrm>
          <a:off x="153263" y="344100"/>
          <a:ext cx="3000000" cy="3000000"/>
        </p:xfrm>
        <a:graphic>
          <a:graphicData uri="http://schemas.openxmlformats.org/drawingml/2006/table">
            <a:tbl>
              <a:tblPr>
                <a:noFill/>
                <a:tableStyleId>{D7871166-9CF5-4EC3-B2AC-59015305A0CA}</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TRANSFORMACIONES Y ANIMACIONES </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Formato: </a:t>
                      </a:r>
                      <a:r>
                        <a:rPr lang="es-419" sz="1600" u="none" cap="none" strike="noStrike">
                          <a:solidFill>
                            <a:schemeClr val="dk1"/>
                          </a:solidFill>
                          <a:latin typeface="Helvetica Neue Light"/>
                          <a:ea typeface="Helvetica Neue Light"/>
                          <a:cs typeface="Helvetica Neue Light"/>
                          <a:sym typeface="Helvetica Neue Light"/>
                        </a:rPr>
                        <a:t>archivo HTML y CSS. Debe tener el nombre </a:t>
                      </a:r>
                      <a:r>
                        <a:rPr lang="es-419"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Sugerencia: </a:t>
                      </a:r>
                      <a:r>
                        <a:rPr lang="es-419" sz="1600" u="none" cap="none" strike="noStrike">
                          <a:latin typeface="Helvetica Neue Light"/>
                          <a:ea typeface="Helvetica Neue Light"/>
                          <a:cs typeface="Helvetica Neue Light"/>
                          <a:sym typeface="Helvetica Neue Light"/>
                        </a:rPr>
                        <a:t>carpeta en formato zip o rar con el/los archivos html y css.</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r>
                        <a:rPr b="1" lang="es-419" sz="1700" u="none" cap="none" strike="noStrike"/>
                        <a:t>&gt;&gt;</a:t>
                      </a:r>
                      <a:r>
                        <a:rPr b="1" lang="es-419" sz="1700" u="none" cap="none" strike="noStrike">
                          <a:solidFill>
                            <a:srgbClr val="4D5156"/>
                          </a:solidFill>
                        </a:rPr>
                        <a:t> </a:t>
                      </a:r>
                      <a:r>
                        <a:rPr b="1" lang="es-419" sz="1700" u="none" cap="none" strike="noStrike">
                          <a:latin typeface="Helvetica Neue"/>
                          <a:ea typeface="Helvetica Neue"/>
                          <a:cs typeface="Helvetica Neue"/>
                          <a:sym typeface="Helvetica Neue"/>
                        </a:rPr>
                        <a:t>Consigna:</a:t>
                      </a:r>
                      <a:r>
                        <a:rPr lang="es-419" sz="1700" u="none" cap="none" strike="noStrike">
                          <a:latin typeface="Helvetica Neue Light"/>
                          <a:ea typeface="Helvetica Neue Light"/>
                          <a:cs typeface="Helvetica Neue Light"/>
                          <a:sym typeface="Helvetica Neue Light"/>
                        </a:rPr>
                        <a:t> </a:t>
                      </a:r>
                      <a:r>
                        <a:rPr lang="es-419" sz="1700" u="none" cap="none" strike="noStrike">
                          <a:solidFill>
                            <a:schemeClr val="dk1"/>
                          </a:solidFill>
                          <a:latin typeface="Helvetica Neue Light"/>
                          <a:ea typeface="Helvetica Neue Light"/>
                          <a:cs typeface="Helvetica Neue Light"/>
                          <a:sym typeface="Helvetica Neue Light"/>
                        </a:rPr>
                        <a:t>agrega animaciones, transformaciones y/o gradientes a tu proyecto, que se adapten al mismo. Por ejemplo: podrías hacer que cuando pase el mouse por alguna foto, escale al doble; animar </a:t>
                      </a:r>
                      <a:r>
                        <a:rPr lang="es-419" sz="1700">
                          <a:solidFill>
                            <a:schemeClr val="dk1"/>
                          </a:solidFill>
                          <a:latin typeface="Helvetica Neue Light"/>
                          <a:ea typeface="Helvetica Neue Light"/>
                          <a:cs typeface="Helvetica Neue Light"/>
                          <a:sym typeface="Helvetica Neue Light"/>
                        </a:rPr>
                        <a:t>el</a:t>
                      </a:r>
                      <a:r>
                        <a:rPr lang="es-419" sz="1700" u="none" cap="none" strike="noStrike">
                          <a:solidFill>
                            <a:schemeClr val="dk1"/>
                          </a:solidFill>
                          <a:latin typeface="Helvetica Neue Light"/>
                          <a:ea typeface="Helvetica Neue Light"/>
                          <a:cs typeface="Helvetica Neue Light"/>
                          <a:sym typeface="Helvetica Neue Light"/>
                        </a:rPr>
                        <a:t> título o imagen de </a:t>
                      </a:r>
                      <a:r>
                        <a:rPr lang="es-419" sz="1700">
                          <a:solidFill>
                            <a:schemeClr val="dk1"/>
                          </a:solidFill>
                          <a:latin typeface="Helvetica Neue Light"/>
                          <a:ea typeface="Helvetica Neue Light"/>
                          <a:cs typeface="Helvetica Neue Light"/>
                          <a:sym typeface="Helvetica Neue Light"/>
                        </a:rPr>
                        <a:t>una </a:t>
                      </a:r>
                      <a:r>
                        <a:rPr lang="es-419" sz="1700" u="none" cap="none" strike="noStrike">
                          <a:solidFill>
                            <a:schemeClr val="dk1"/>
                          </a:solidFill>
                          <a:latin typeface="Helvetica Neue Light"/>
                          <a:ea typeface="Helvetica Neue Light"/>
                          <a:cs typeface="Helvetica Neue Light"/>
                          <a:sym typeface="Helvetica Neue Light"/>
                        </a:rPr>
                        <a:t>sección; agregar gradiente al footer; y/o cambiar el color de los botones al pasar sobre ellos.</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s-419" sz="1700" u="none" cap="none" strike="noStrike"/>
                        <a:t>&gt;&gt; </a:t>
                      </a:r>
                      <a:r>
                        <a:rPr b="1" lang="es-419" sz="1600" u="none" cap="none" strike="noStrike">
                          <a:solidFill>
                            <a:schemeClr val="dk1"/>
                          </a:solidFill>
                          <a:latin typeface="Helvetica Neue"/>
                          <a:ea typeface="Helvetica Neue"/>
                          <a:cs typeface="Helvetica Neue"/>
                          <a:sym typeface="Helvetica Neue"/>
                        </a:rPr>
                        <a:t>Aspectos a incluir en el entregable: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419" sz="1600" u="none" cap="none" strike="noStrike">
                          <a:solidFill>
                            <a:schemeClr val="dk1"/>
                          </a:solidFill>
                          <a:latin typeface="Helvetica Neue Light"/>
                          <a:ea typeface="Helvetica Neue Light"/>
                          <a:cs typeface="Helvetica Neue Light"/>
                          <a:sym typeface="Helvetica Neue Light"/>
                        </a:rPr>
                        <a:t>Utiliza un gradiente en alguna sección de tu sitio, ya sea lineal (linear-gradient) o radial (radial-gradient). Aplica una o más de una transformación (transform): mover un elemento (translate), escalar el tamaño (scale), girar (rotate) o cambiar la perspectiva (skew).</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419" sz="1700" u="none" cap="none" strike="noStrike"/>
                        <a:t>&gt;&gt; Ejemplo:</a:t>
                      </a:r>
                      <a:endParaRPr b="1" sz="1700" u="none" cap="none" strike="noStrike"/>
                    </a:p>
                    <a:p>
                      <a:pPr indent="0" lvl="0" marL="0" marR="0" rtl="0" algn="l">
                        <a:lnSpc>
                          <a:spcPct val="100000"/>
                        </a:lnSpc>
                        <a:spcBef>
                          <a:spcPts val="0"/>
                        </a:spcBef>
                        <a:spcAft>
                          <a:spcPts val="0"/>
                        </a:spcAft>
                        <a:buClr>
                          <a:schemeClr val="dk1"/>
                        </a:buClr>
                        <a:buSzPts val="1100"/>
                        <a:buFont typeface="Arial"/>
                        <a:buNone/>
                      </a:pPr>
                      <a:r>
                        <a:rPr lang="es-419" sz="1600" u="sng" cap="none" strike="noStrike">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Carpeta comprimida con transformaciones</a:t>
                      </a:r>
                      <a:endParaRPr sz="20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925" name="Google Shape;925;p11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926" name="Google Shape;926;p114"/>
          <p:cNvPicPr preferRelativeResize="0"/>
          <p:nvPr/>
        </p:nvPicPr>
        <p:blipFill rotWithShape="1">
          <a:blip r:embed="rId5">
            <a:alphaModFix/>
          </a:blip>
          <a:srcRect b="0" l="0" r="0" t="0"/>
          <a:stretch/>
        </p:blipFill>
        <p:spPr>
          <a:xfrm>
            <a:off x="7055175" y="1181775"/>
            <a:ext cx="1804700" cy="707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s-419" sz="2400">
                <a:latin typeface="Anton"/>
                <a:ea typeface="Anton"/>
                <a:cs typeface="Anton"/>
                <a:sym typeface="Anton"/>
              </a:rPr>
              <a:t>SUGERENCIA: ¡HAZ ESTE DESAFÍO COMPLEMENTARIO!</a:t>
            </a:r>
            <a:endParaRPr i="1" sz="2400">
              <a:latin typeface="Anton"/>
              <a:ea typeface="Anton"/>
              <a:cs typeface="Anton"/>
              <a:sym typeface="Anton"/>
            </a:endParaRPr>
          </a:p>
          <a:p>
            <a:pPr indent="0" lvl="0" marL="0" rtl="0" algn="l">
              <a:lnSpc>
                <a:spcPct val="100000"/>
              </a:lnSpc>
              <a:spcBef>
                <a:spcPts val="0"/>
              </a:spcBef>
              <a:spcAft>
                <a:spcPts val="0"/>
              </a:spcAft>
              <a:buSzPts val="2800"/>
              <a:buNone/>
            </a:pPr>
            <a:r>
              <a:t/>
            </a:r>
            <a:endParaRPr/>
          </a:p>
        </p:txBody>
      </p:sp>
      <p:sp>
        <p:nvSpPr>
          <p:cNvPr id="932" name="Google Shape;932;p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s-419" sz="2000">
                <a:solidFill>
                  <a:schemeClr val="dk1"/>
                </a:solidFill>
                <a:latin typeface="Helvetica Neue Light"/>
                <a:ea typeface="Helvetica Neue Light"/>
                <a:cs typeface="Helvetica Neue Light"/>
                <a:sym typeface="Helvetica Neue Light"/>
              </a:rPr>
              <a:t>Hacer el desafío </a:t>
            </a:r>
            <a:r>
              <a:rPr b="1" i="1" lang="es-419" sz="2000">
                <a:solidFill>
                  <a:schemeClr val="dk1"/>
                </a:solidFill>
                <a:latin typeface="Helvetica Neue"/>
                <a:ea typeface="Helvetica Neue"/>
                <a:cs typeface="Helvetica Neue"/>
                <a:sym typeface="Helvetica Neue"/>
              </a:rPr>
              <a:t>"Transformaciones y Animaciones"</a:t>
            </a:r>
            <a:r>
              <a:rPr lang="es-419" sz="2000">
                <a:solidFill>
                  <a:schemeClr val="dk1"/>
                </a:solidFill>
                <a:latin typeface="Helvetica Neue Light"/>
                <a:ea typeface="Helvetica Neue Light"/>
                <a:cs typeface="Helvetica Neue Light"/>
                <a:sym typeface="Helvetica Neue Light"/>
              </a:rPr>
              <a:t> es importante porque podrás desarrollar código. Además, te ayudará a darle ese toque dinámico que todos los sitios web contemporáneos utilizan.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SzPts val="1800"/>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SzPts val="1800"/>
              <a:buNone/>
            </a:pPr>
            <a:r>
              <a:rPr lang="es-419" sz="20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20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1800"/>
              <a:buNone/>
            </a:pPr>
            <a:r>
              <a:t/>
            </a:r>
            <a:endParaRPr sz="11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1800"/>
              <a:buNone/>
            </a:pPr>
            <a:r>
              <a:t/>
            </a:r>
            <a:endParaRPr sz="11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1800"/>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38" name="Google Shape;938;p116"/>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SEGUNDA ENTREGA DEL PROYECTO FINAL </a:t>
            </a:r>
            <a:endParaRPr b="0" i="1" sz="4000" u="none" cap="none" strike="noStrike">
              <a:solidFill>
                <a:srgbClr val="000000"/>
              </a:solidFill>
              <a:latin typeface="Anton"/>
              <a:ea typeface="Anton"/>
              <a:cs typeface="Anton"/>
              <a:sym typeface="Anton"/>
            </a:endParaRPr>
          </a:p>
        </p:txBody>
      </p:sp>
      <p:sp>
        <p:nvSpPr>
          <p:cNvPr id="939" name="Google Shape;939;p116"/>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Deberás entregar la </a:t>
            </a:r>
            <a:r>
              <a:rPr b="1" i="0" lang="es-419" sz="1800" u="none" cap="none" strike="noStrike">
                <a:solidFill>
                  <a:srgbClr val="000000"/>
                </a:solidFill>
                <a:latin typeface="Helvetica Neue"/>
                <a:ea typeface="Helvetica Neue"/>
                <a:cs typeface="Helvetica Neue"/>
                <a:sym typeface="Helvetica Neue"/>
              </a:rPr>
              <a:t>estructura y el estilo de la web</a:t>
            </a:r>
            <a:r>
              <a:rPr b="0" i="0" lang="es-419" sz="1800" u="none" cap="none" strike="noStrike">
                <a:solidFill>
                  <a:srgbClr val="000000"/>
                </a:solidFill>
                <a:latin typeface="Helvetica Neue Light"/>
                <a:ea typeface="Helvetica Neue Light"/>
                <a:cs typeface="Helvetica Neue Light"/>
                <a:sym typeface="Helvetica Neue Light"/>
              </a:rPr>
              <a:t> con la incorporación de </a:t>
            </a:r>
            <a:r>
              <a:rPr b="1" i="0" lang="es-419" sz="1800" u="none" cap="none" strike="noStrike">
                <a:solidFill>
                  <a:srgbClr val="000000"/>
                </a:solidFill>
                <a:latin typeface="Helvetica Neue"/>
                <a:ea typeface="Helvetica Neue"/>
                <a:cs typeface="Helvetica Neue"/>
                <a:sym typeface="Helvetica Neue"/>
              </a:rPr>
              <a:t>box</a:t>
            </a:r>
            <a:r>
              <a:rPr b="1" lang="es-419" sz="1800">
                <a:latin typeface="Helvetica Neue"/>
                <a:ea typeface="Helvetica Neue"/>
                <a:cs typeface="Helvetica Neue"/>
                <a:sym typeface="Helvetica Neue"/>
              </a:rPr>
              <a:t>-</a:t>
            </a:r>
            <a:r>
              <a:rPr b="1" i="0" lang="es-419" sz="1800" u="none" cap="none" strike="noStrike">
                <a:solidFill>
                  <a:srgbClr val="000000"/>
                </a:solidFill>
                <a:latin typeface="Helvetica Neue"/>
                <a:ea typeface="Helvetica Neue"/>
                <a:cs typeface="Helvetica Neue"/>
                <a:sym typeface="Helvetica Neue"/>
              </a:rPr>
              <a:t>model, flexbox y grids</a:t>
            </a:r>
            <a:r>
              <a:rPr b="0" i="0" lang="es-419"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40" name="Google Shape;940;p116"/>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1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946" name="Google Shape;946;p117"/>
          <p:cNvGraphicFramePr/>
          <p:nvPr/>
        </p:nvGraphicFramePr>
        <p:xfrm>
          <a:off x="153250" y="107013"/>
          <a:ext cx="3000000" cy="3000000"/>
        </p:xfrm>
        <a:graphic>
          <a:graphicData uri="http://schemas.openxmlformats.org/drawingml/2006/table">
            <a:tbl>
              <a:tblPr>
                <a:noFill/>
                <a:tableStyleId>{D7871166-9CF5-4EC3-B2AC-59015305A0CA}</a:tableStyleId>
              </a:tblPr>
              <a:tblGrid>
                <a:gridCol w="2945825"/>
                <a:gridCol w="3822275"/>
                <a:gridCol w="2069375"/>
              </a:tblGrid>
              <a:tr h="620950">
                <a:tc gridSpan="3">
                  <a:txBody>
                    <a:bodyPr/>
                    <a:lstStyle/>
                    <a:p>
                      <a:pPr indent="0" lvl="0" marL="0" marR="0" rtl="0" algn="l">
                        <a:lnSpc>
                          <a:spcPct val="100000"/>
                        </a:lnSpc>
                        <a:spcBef>
                          <a:spcPts val="0"/>
                        </a:spcBef>
                        <a:spcAft>
                          <a:spcPts val="0"/>
                        </a:spcAft>
                        <a:buClr>
                          <a:srgbClr val="000000"/>
                        </a:buClr>
                        <a:buSzPts val="2200"/>
                        <a:buFont typeface="Arial"/>
                        <a:buNone/>
                      </a:pPr>
                      <a:r>
                        <a:rPr i="1" lang="es-419" sz="2200" u="none" cap="none" strike="noStrike">
                          <a:solidFill>
                            <a:schemeClr val="dk1"/>
                          </a:solidFill>
                          <a:latin typeface="Anton"/>
                          <a:ea typeface="Anton"/>
                          <a:cs typeface="Anton"/>
                          <a:sym typeface="Anton"/>
                        </a:rPr>
                        <a:t>SEGUNDA ENTREGA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985225">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400" u="none" cap="none" strike="noStrike">
                          <a:latin typeface="Helvetica Neue"/>
                          <a:ea typeface="Helvetica Neue"/>
                          <a:cs typeface="Helvetica Neue"/>
                          <a:sym typeface="Helvetica Neue"/>
                        </a:rPr>
                        <a:t>Formato: </a:t>
                      </a:r>
                      <a:r>
                        <a:rPr lang="es-419" sz="1400" u="none" cap="none" strike="noStrike">
                          <a:solidFill>
                            <a:schemeClr val="dk1"/>
                          </a:solidFill>
                          <a:latin typeface="Helvetica Neue Light"/>
                          <a:ea typeface="Helvetica Neue Light"/>
                          <a:cs typeface="Helvetica Neue Light"/>
                          <a:sym typeface="Helvetica Neue Light"/>
                        </a:rPr>
                        <a:t>carpeta comprimida con archivos del proyecto. Debe tener el nombre </a:t>
                      </a:r>
                      <a:r>
                        <a:rPr lang="es-419" sz="14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400" u="none" cap="none" strike="noStrike">
                          <a:solidFill>
                            <a:schemeClr val="dk1"/>
                          </a:solidFill>
                          <a:latin typeface="Helvetica Neue Light"/>
                          <a:ea typeface="Helvetica Neue Light"/>
                          <a:cs typeface="Helvetica Neue Light"/>
                          <a:sym typeface="Helvetica Neue Light"/>
                        </a:rPr>
                        <a:t>. </a:t>
                      </a:r>
                      <a:endParaRPr sz="14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419" sz="1400" u="none" cap="none" strike="noStrike">
                          <a:latin typeface="Helvetica Neue"/>
                          <a:ea typeface="Helvetica Neue"/>
                          <a:cs typeface="Helvetica Neue"/>
                          <a:sym typeface="Helvetica Neue"/>
                        </a:rPr>
                        <a:t>Sugerencia: </a:t>
                      </a:r>
                      <a:r>
                        <a:rPr lang="es-419">
                          <a:solidFill>
                            <a:schemeClr val="dk1"/>
                          </a:solidFill>
                          <a:latin typeface="Helvetica Neue Light"/>
                          <a:ea typeface="Helvetica Neue Light"/>
                          <a:cs typeface="Helvetica Neue Light"/>
                          <a:sym typeface="Helvetica Neue Light"/>
                        </a:rPr>
                        <a:t>ordena tu proyecto en carpetas (Ej.: img, css, pages)</a:t>
                      </a:r>
                      <a:r>
                        <a:rPr lang="es-419" sz="1400" u="none" cap="none" strike="noStrike">
                          <a:solidFill>
                            <a:schemeClr val="dk1"/>
                          </a:solidFill>
                          <a:latin typeface="Helvetica Neue Light"/>
                          <a:ea typeface="Helvetica Neue Light"/>
                          <a:cs typeface="Helvetica Neue Light"/>
                          <a:sym typeface="Helvetica Neue Light"/>
                        </a:rPr>
                        <a:t>.</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58425">
                <a:tc gridSpan="3">
                  <a:txBody>
                    <a:bodyPr/>
                    <a:lstStyle/>
                    <a:p>
                      <a:pPr indent="0" lvl="0" marL="0" marR="0" rtl="0" algn="l">
                        <a:lnSpc>
                          <a:spcPct val="100000"/>
                        </a:lnSpc>
                        <a:spcBef>
                          <a:spcPts val="0"/>
                        </a:spcBef>
                        <a:spcAft>
                          <a:spcPts val="0"/>
                        </a:spcAft>
                        <a:buClr>
                          <a:srgbClr val="000000"/>
                        </a:buClr>
                        <a:buSzPts val="1600"/>
                        <a:buFont typeface="Arial"/>
                        <a:buNone/>
                      </a:pPr>
                      <a:r>
                        <a:rPr b="1" lang="es-419" sz="1400" u="none" cap="none" strike="noStrike">
                          <a:solidFill>
                            <a:schemeClr val="dk1"/>
                          </a:solidFill>
                          <a:latin typeface="Helvetica Neue"/>
                          <a:ea typeface="Helvetica Neue"/>
                          <a:cs typeface="Helvetica Neue"/>
                          <a:sym typeface="Helvetica Neue"/>
                        </a:rPr>
                        <a:t>Estructura de la web</a:t>
                      </a:r>
                      <a:endParaRPr b="1"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lang="es-419" sz="1400" u="none" cap="none" strike="noStrike">
                          <a:solidFill>
                            <a:schemeClr val="dk1"/>
                          </a:solidFill>
                          <a:latin typeface="Helvetica Neue"/>
                          <a:ea typeface="Helvetica Neue"/>
                          <a:cs typeface="Helvetica Neue"/>
                          <a:sym typeface="Helvetica Neue"/>
                        </a:rPr>
                        <a:t>Formato: </a:t>
                      </a:r>
                      <a:r>
                        <a:rPr lang="es-419" sz="1400" u="none" cap="none" strike="noStrike">
                          <a:solidFill>
                            <a:schemeClr val="dk1"/>
                          </a:solidFill>
                          <a:latin typeface="Helvetica Neue"/>
                          <a:ea typeface="Helvetica Neue"/>
                          <a:cs typeface="Helvetica Neue"/>
                          <a:sym typeface="Helvetica Neue"/>
                        </a:rPr>
                        <a:t>archivos HTML / CSS.</a:t>
                      </a:r>
                      <a:endParaRPr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419" sz="1500" u="none" cap="none" strike="noStrike"/>
                        <a:t>&gt;&gt; </a:t>
                      </a:r>
                      <a:r>
                        <a:rPr b="1" lang="es-419" sz="1400" u="none" cap="none" strike="noStrike">
                          <a:solidFill>
                            <a:schemeClr val="dk1"/>
                          </a:solidFill>
                          <a:latin typeface="Helvetica Neue"/>
                          <a:ea typeface="Helvetica Neue"/>
                          <a:cs typeface="Helvetica Neue"/>
                          <a:sym typeface="Helvetica Neue"/>
                        </a:rPr>
                        <a:t>Objetivos generales:</a:t>
                      </a:r>
                      <a:endParaRPr b="1" sz="1400"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lang="es-419" sz="1400" u="none" cap="none" strike="noStrike">
                          <a:solidFill>
                            <a:schemeClr val="dk1"/>
                          </a:solidFill>
                          <a:latin typeface="Helvetica Neue Light"/>
                          <a:ea typeface="Helvetica Neue Light"/>
                          <a:cs typeface="Helvetica Neue Light"/>
                          <a:sym typeface="Helvetica Neue Light"/>
                        </a:rPr>
                        <a:t>Maquetar la web: en base a la estructura visual que deseas plantear con las nuevas herramientas de Flexbox y Grids, agrega y/o reestructura los elementos HTML.</a:t>
                      </a:r>
                      <a:endParaRPr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lang="es-419" sz="1400" u="none" cap="none" strike="noStrike">
                          <a:solidFill>
                            <a:schemeClr val="dk1"/>
                          </a:solidFill>
                          <a:latin typeface="Helvetica Neue Light"/>
                          <a:ea typeface="Helvetica Neue Light"/>
                          <a:cs typeface="Helvetica Neue Light"/>
                          <a:sym typeface="Helvetica Neue Light"/>
                        </a:rPr>
                        <a:t>Estructuración del contenido: lleva el contenido a la estructura HTML, haciendo uso de los tags que corresponden para </a:t>
                      </a:r>
                      <a:r>
                        <a:rPr lang="es-419">
                          <a:solidFill>
                            <a:schemeClr val="dk1"/>
                          </a:solidFill>
                          <a:latin typeface="Helvetica Neue Light"/>
                          <a:ea typeface="Helvetica Neue Light"/>
                          <a:cs typeface="Helvetica Neue Light"/>
                          <a:sym typeface="Helvetica Neue Light"/>
                        </a:rPr>
                        <a:t>cada tipo de </a:t>
                      </a:r>
                      <a:r>
                        <a:rPr lang="es-419" sz="1400" u="none" cap="none" strike="noStrike">
                          <a:solidFill>
                            <a:schemeClr val="dk1"/>
                          </a:solidFill>
                          <a:latin typeface="Helvetica Neue Light"/>
                          <a:ea typeface="Helvetica Neue Light"/>
                          <a:cs typeface="Helvetica Neue Light"/>
                          <a:sym typeface="Helvetica Neue Light"/>
                        </a:rPr>
                        <a:t>contenido.</a:t>
                      </a:r>
                      <a:endParaRPr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t/>
                      </a:r>
                      <a:endParaRPr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419" sz="1500" u="none" cap="none" strike="noStrike">
                          <a:solidFill>
                            <a:schemeClr val="dk1"/>
                          </a:solidFill>
                        </a:rPr>
                        <a:t>&gt;&gt; </a:t>
                      </a:r>
                      <a:r>
                        <a:rPr b="1" lang="es-419" sz="1400" u="none" cap="none" strike="noStrike">
                          <a:solidFill>
                            <a:schemeClr val="dk1"/>
                          </a:solidFill>
                          <a:latin typeface="Helvetica Neue"/>
                          <a:ea typeface="Helvetica Neue"/>
                          <a:cs typeface="Helvetica Neue"/>
                          <a:sym typeface="Helvetica Neue"/>
                        </a:rPr>
                        <a:t>Se debe entregar: </a:t>
                      </a:r>
                      <a:endParaRPr b="1" sz="1400"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s-419" sz="1400" u="none" cap="none" strike="noStrike">
                          <a:solidFill>
                            <a:schemeClr val="dk1"/>
                          </a:solidFill>
                          <a:latin typeface="Helvetica Neue Light"/>
                          <a:ea typeface="Helvetica Neue Light"/>
                          <a:cs typeface="Helvetica Neue Light"/>
                          <a:sym typeface="Helvetica Neue Light"/>
                        </a:rPr>
                        <a:t>Maquetado de la web: incluye etiquetas en base al contenido que se incluirá, y su futura estructuración visual desde el estilo.</a:t>
                      </a:r>
                      <a:endParaRPr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419" sz="1400" u="none" cap="none" strike="noStrike">
                          <a:solidFill>
                            <a:schemeClr val="dk1"/>
                          </a:solidFill>
                          <a:latin typeface="Helvetica Neue Light"/>
                          <a:ea typeface="Helvetica Neue Light"/>
                          <a:cs typeface="Helvetica Neue Light"/>
                          <a:sym typeface="Helvetica Neue Light"/>
                        </a:rPr>
                        <a:t>Páginas: agrega más contenido a </a:t>
                      </a:r>
                      <a:r>
                        <a:rPr lang="es-419">
                          <a:solidFill>
                            <a:schemeClr val="dk1"/>
                          </a:solidFill>
                          <a:latin typeface="Helvetica Neue Light"/>
                          <a:ea typeface="Helvetica Neue Light"/>
                          <a:cs typeface="Helvetica Neue Light"/>
                          <a:sym typeface="Helvetica Neue Light"/>
                        </a:rPr>
                        <a:t>t</a:t>
                      </a:r>
                      <a:r>
                        <a:rPr lang="es-419" sz="1400" u="none" cap="none" strike="noStrike">
                          <a:solidFill>
                            <a:schemeClr val="dk1"/>
                          </a:solidFill>
                          <a:latin typeface="Helvetica Neue Light"/>
                          <a:ea typeface="Helvetica Neue Light"/>
                          <a:cs typeface="Helvetica Neue Light"/>
                          <a:sym typeface="Helvetica Neue Light"/>
                        </a:rPr>
                        <a:t>us páginas utilizando las etiquetas correspondientes.</a:t>
                      </a:r>
                      <a:endParaRPr sz="1400" u="none" cap="none" strike="noStrike">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947" name="Google Shape;947;p117"/>
          <p:cNvPicPr preferRelativeResize="0"/>
          <p:nvPr/>
        </p:nvPicPr>
        <p:blipFill rotWithShape="1">
          <a:blip r:embed="rId4">
            <a:alphaModFix/>
          </a:blip>
          <a:srcRect b="0" l="0" r="0" t="0"/>
          <a:stretch/>
        </p:blipFill>
        <p:spPr>
          <a:xfrm>
            <a:off x="7162875" y="943300"/>
            <a:ext cx="1634174" cy="639850"/>
          </a:xfrm>
          <a:prstGeom prst="rect">
            <a:avLst/>
          </a:prstGeom>
          <a:noFill/>
          <a:ln>
            <a:noFill/>
          </a:ln>
        </p:spPr>
      </p:pic>
      <p:sp>
        <p:nvSpPr>
          <p:cNvPr id="948" name="Google Shape;948;p117"/>
          <p:cNvSpPr/>
          <p:nvPr/>
        </p:nvSpPr>
        <p:spPr>
          <a:xfrm>
            <a:off x="8511150" y="875625"/>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s-419" sz="800" u="none" cap="none" strike="noStrike">
                <a:solidFill>
                  <a:srgbClr val="FFFFFF"/>
                </a:solidFill>
                <a:latin typeface="Helvetica Neue"/>
                <a:ea typeface="Helvetica Neue"/>
                <a:cs typeface="Helvetica Neue"/>
                <a:sym typeface="Helvetica Neue"/>
              </a:rPr>
              <a:t>2</a:t>
            </a:r>
            <a:endParaRPr b="1" i="0" sz="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graphicFrame>
        <p:nvGraphicFramePr>
          <p:cNvPr id="953" name="Google Shape;953;p118"/>
          <p:cNvGraphicFramePr/>
          <p:nvPr/>
        </p:nvGraphicFramePr>
        <p:xfrm>
          <a:off x="154125" y="0"/>
          <a:ext cx="3000000" cy="3000000"/>
        </p:xfrm>
        <a:graphic>
          <a:graphicData uri="http://schemas.openxmlformats.org/drawingml/2006/table">
            <a:tbl>
              <a:tblPr>
                <a:noFill/>
                <a:tableStyleId>{D7871166-9CF5-4EC3-B2AC-59015305A0CA}</a:tableStyleId>
              </a:tblPr>
              <a:tblGrid>
                <a:gridCol w="2945825"/>
                <a:gridCol w="3822275"/>
                <a:gridCol w="2069375"/>
              </a:tblGrid>
              <a:tr h="571150">
                <a:tc gridSpan="2">
                  <a:txBody>
                    <a:bodyPr/>
                    <a:lstStyle/>
                    <a:p>
                      <a:pPr indent="0" lvl="0" marL="0" marR="0" rtl="0" algn="l">
                        <a:lnSpc>
                          <a:spcPct val="100000"/>
                        </a:lnSpc>
                        <a:spcBef>
                          <a:spcPts val="0"/>
                        </a:spcBef>
                        <a:spcAft>
                          <a:spcPts val="0"/>
                        </a:spcAft>
                        <a:buClr>
                          <a:schemeClr val="dk1"/>
                        </a:buClr>
                        <a:buSzPts val="1100"/>
                        <a:buFont typeface="Arial"/>
                        <a:buNone/>
                      </a:pPr>
                      <a:r>
                        <a:rPr i="1" lang="es-419" sz="2200" u="none" cap="none" strike="noStrike">
                          <a:solidFill>
                            <a:schemeClr val="dk1"/>
                          </a:solidFill>
                          <a:latin typeface="Anton"/>
                          <a:ea typeface="Anton"/>
                          <a:cs typeface="Anton"/>
                          <a:sym typeface="Anton"/>
                        </a:rPr>
                        <a:t>SEGUNDA ENTREGA DEL PROYECTO FINAL</a:t>
                      </a:r>
                      <a:endParaRPr sz="1600" u="none" cap="none" strike="noStrike">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4436000">
                <a:tc gridSpan="3">
                  <a:txBody>
                    <a:bodyPr/>
                    <a:lstStyle/>
                    <a:p>
                      <a:pPr indent="0" lvl="0" marL="0" marR="0" rtl="0" algn="l">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Estilo básico de la web</a:t>
                      </a:r>
                      <a:endParaRPr b="1" sz="1300" u="none" cap="none" strike="noStrike">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300"/>
                        <a:buFont typeface="Arial"/>
                        <a:buNone/>
                      </a:pPr>
                      <a:r>
                        <a:rPr b="1" lang="es-419" sz="1300" u="none" cap="none" strike="noStrike">
                          <a:solidFill>
                            <a:schemeClr val="dk1"/>
                          </a:solidFill>
                          <a:latin typeface="Helvetica Neue"/>
                          <a:ea typeface="Helvetica Neue"/>
                          <a:cs typeface="Helvetica Neue"/>
                          <a:sym typeface="Helvetica Neue"/>
                        </a:rPr>
                        <a:t>Formato</a:t>
                      </a:r>
                      <a:r>
                        <a:rPr b="1" lang="es-419" sz="1300" u="none" cap="none" strike="noStrike">
                          <a:solidFill>
                            <a:srgbClr val="434343"/>
                          </a:solidFill>
                          <a:latin typeface="Helvetica Neue"/>
                          <a:ea typeface="Helvetica Neue"/>
                          <a:cs typeface="Helvetica Neue"/>
                          <a:sym typeface="Helvetica Neue"/>
                        </a:rPr>
                        <a:t>:</a:t>
                      </a:r>
                      <a:r>
                        <a:rPr lang="es-419" sz="1300" u="none" cap="none" strike="noStrike">
                          <a:solidFill>
                            <a:srgbClr val="434343"/>
                          </a:solidFill>
                          <a:latin typeface="Helvetica Neue Light"/>
                          <a:ea typeface="Helvetica Neue Light"/>
                          <a:cs typeface="Helvetica Neue Light"/>
                          <a:sym typeface="Helvetica Neue Light"/>
                        </a:rPr>
                        <a:t> archivo CSS.</a:t>
                      </a:r>
                      <a:endParaRPr sz="1300" u="none" cap="none" strike="noStrike">
                        <a:solidFill>
                          <a:srgbClr val="434343"/>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700"/>
                        <a:buFont typeface="Arial"/>
                        <a:buNone/>
                      </a:pPr>
                      <a:r>
                        <a:rPr b="1" lang="es-419" sz="1400" u="none" cap="none" strike="noStrike">
                          <a:solidFill>
                            <a:schemeClr val="dk1"/>
                          </a:solidFill>
                        </a:rPr>
                        <a:t>&gt;&gt; </a:t>
                      </a:r>
                      <a:r>
                        <a:rPr b="1" lang="es-419" sz="1300" u="none" cap="none" strike="noStrike">
                          <a:solidFill>
                            <a:schemeClr val="dk1"/>
                          </a:solidFill>
                          <a:latin typeface="Helvetica Neue"/>
                          <a:ea typeface="Helvetica Neue"/>
                          <a:cs typeface="Helvetica Neue"/>
                          <a:sym typeface="Helvetica Neue"/>
                        </a:rPr>
                        <a:t>Objetivos generales:</a:t>
                      </a:r>
                      <a:endParaRPr sz="1500" u="none" cap="none" strike="noStrike">
                        <a:latin typeface="Helvetica Neue Light"/>
                        <a:ea typeface="Helvetica Neue Light"/>
                        <a:cs typeface="Helvetica Neue Light"/>
                        <a:sym typeface="Helvetica Neue Light"/>
                      </a:endParaRPr>
                    </a:p>
                    <a:p>
                      <a:pPr indent="-304800" lvl="0" marL="457200" marR="0" rtl="0" algn="l">
                        <a:lnSpc>
                          <a:spcPct val="100000"/>
                        </a:lnSpc>
                        <a:spcBef>
                          <a:spcPts val="0"/>
                        </a:spcBef>
                        <a:spcAft>
                          <a:spcPts val="0"/>
                        </a:spcAft>
                        <a:buClr>
                          <a:schemeClr val="dk1"/>
                        </a:buClr>
                        <a:buSzPts val="1200"/>
                        <a:buFont typeface="Helvetica Neue Light"/>
                        <a:buAutoNum type="arabicPeriod"/>
                      </a:pPr>
                      <a:r>
                        <a:rPr lang="es-419" sz="1300" u="none" cap="none" strike="noStrike">
                          <a:latin typeface="Helvetica Neue Light"/>
                          <a:ea typeface="Helvetica Neue Light"/>
                          <a:cs typeface="Helvetica Neue Light"/>
                          <a:sym typeface="Helvetica Neue Light"/>
                        </a:rPr>
                        <a:t>Seleccionar la paleta de color y respetarla consistentemente en los nuevos elementos creados.</a:t>
                      </a:r>
                      <a:endParaRPr sz="1300" u="none" cap="none" strike="noStrike">
                        <a:latin typeface="Helvetica Neue Light"/>
                        <a:ea typeface="Helvetica Neue Light"/>
                        <a:cs typeface="Helvetica Neue Light"/>
                        <a:sym typeface="Helvetica Neue Light"/>
                      </a:endParaRPr>
                    </a:p>
                    <a:p>
                      <a:pPr indent="-304800" lvl="0" marL="457200" marR="0" rtl="0" algn="l">
                        <a:lnSpc>
                          <a:spcPct val="100000"/>
                        </a:lnSpc>
                        <a:spcBef>
                          <a:spcPts val="0"/>
                        </a:spcBef>
                        <a:spcAft>
                          <a:spcPts val="0"/>
                        </a:spcAft>
                        <a:buClr>
                          <a:schemeClr val="dk1"/>
                        </a:buClr>
                        <a:buSzPts val="1200"/>
                        <a:buFont typeface="Helvetica Neue Light"/>
                        <a:buAutoNum type="arabicPeriod"/>
                      </a:pPr>
                      <a:r>
                        <a:rPr lang="es-419" sz="1300" u="none" cap="none" strike="noStrike">
                          <a:latin typeface="Helvetica Neue Light"/>
                          <a:ea typeface="Helvetica Neue Light"/>
                          <a:cs typeface="Helvetica Neue Light"/>
                          <a:sym typeface="Helvetica Neue Light"/>
                        </a:rPr>
                        <a:t>Definir tamaños tipográficos que reflejan lo planteado en el prototipo.</a:t>
                      </a:r>
                      <a:endParaRPr sz="1300" u="none" cap="none" strike="noStrike">
                        <a:latin typeface="Helvetica Neue Light"/>
                        <a:ea typeface="Helvetica Neue Light"/>
                        <a:cs typeface="Helvetica Neue Light"/>
                        <a:sym typeface="Helvetica Neue Light"/>
                      </a:endParaRPr>
                    </a:p>
                    <a:p>
                      <a:pPr indent="-304800" lvl="0" marL="457200" marR="0" rtl="0" algn="l">
                        <a:lnSpc>
                          <a:spcPct val="100000"/>
                        </a:lnSpc>
                        <a:spcBef>
                          <a:spcPts val="0"/>
                        </a:spcBef>
                        <a:spcAft>
                          <a:spcPts val="0"/>
                        </a:spcAft>
                        <a:buClr>
                          <a:schemeClr val="dk1"/>
                        </a:buClr>
                        <a:buSzPts val="1200"/>
                        <a:buFont typeface="Helvetica Neue Light"/>
                        <a:buAutoNum type="arabicPeriod"/>
                      </a:pPr>
                      <a:r>
                        <a:rPr lang="es-419" sz="1300" u="none" cap="none" strike="noStrike">
                          <a:latin typeface="Helvetica Neue Light"/>
                          <a:ea typeface="Helvetica Neue Light"/>
                          <a:cs typeface="Helvetica Neue Light"/>
                          <a:sym typeface="Helvetica Neue Light"/>
                        </a:rPr>
                        <a:t>Usar reglas de CSS para darle estilo y forma a los elementos web.</a:t>
                      </a:r>
                      <a:endParaRPr sz="1300" u="none" cap="none" strike="noStrike">
                        <a:latin typeface="Helvetica Neue Light"/>
                        <a:ea typeface="Helvetica Neue Light"/>
                        <a:cs typeface="Helvetica Neue Light"/>
                        <a:sym typeface="Helvetica Neue Light"/>
                      </a:endParaRPr>
                    </a:p>
                    <a:p>
                      <a:pPr indent="-304800" lvl="0" marL="457200" marR="0" rtl="0" algn="l">
                        <a:lnSpc>
                          <a:spcPct val="100000"/>
                        </a:lnSpc>
                        <a:spcBef>
                          <a:spcPts val="0"/>
                        </a:spcBef>
                        <a:spcAft>
                          <a:spcPts val="0"/>
                        </a:spcAft>
                        <a:buClr>
                          <a:schemeClr val="dk1"/>
                        </a:buClr>
                        <a:buSzPts val="1200"/>
                        <a:buFont typeface="Helvetica Neue Light"/>
                        <a:buAutoNum type="arabicPeriod"/>
                      </a:pPr>
                      <a:r>
                        <a:rPr lang="es-419" sz="1300" u="none" cap="none" strike="noStrike">
                          <a:latin typeface="Helvetica Neue Light"/>
                          <a:ea typeface="Helvetica Neue Light"/>
                          <a:cs typeface="Helvetica Neue Light"/>
                          <a:sym typeface="Helvetica Neue Light"/>
                        </a:rPr>
                        <a:t>Aplicar lo aprendido en box-model, flex, y grids para estructurar el contenido de la web, armando layouts en las que se distribuye el contenido.</a:t>
                      </a:r>
                      <a:endParaRPr sz="1300">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None/>
                      </a:pPr>
                      <a:r>
                        <a:t/>
                      </a:r>
                      <a:endParaRPr sz="13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419" sz="1400" u="none" cap="none" strike="noStrike">
                          <a:solidFill>
                            <a:schemeClr val="dk1"/>
                          </a:solidFill>
                        </a:rPr>
                        <a:t>&gt;&gt; </a:t>
                      </a:r>
                      <a:r>
                        <a:rPr b="1" lang="es-419" sz="1300" u="none" cap="none" strike="noStrike">
                          <a:solidFill>
                            <a:schemeClr val="dk1"/>
                          </a:solidFill>
                          <a:latin typeface="Helvetica Neue"/>
                          <a:ea typeface="Helvetica Neue"/>
                          <a:cs typeface="Helvetica Neue"/>
                          <a:sym typeface="Helvetica Neue"/>
                        </a:rPr>
                        <a:t>Se debe entregar: </a:t>
                      </a:r>
                      <a:endParaRPr sz="1500" u="none" cap="none" strike="noStrike">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rgbClr val="000000"/>
                        </a:buClr>
                        <a:buSzPts val="1300"/>
                        <a:buFont typeface="Helvetica Neue Light"/>
                        <a:buChar char="-"/>
                      </a:pPr>
                      <a:r>
                        <a:rPr lang="es-419" sz="1300" u="none" cap="none" strike="noStrike">
                          <a:latin typeface="Helvetica Neue Light"/>
                          <a:ea typeface="Helvetica Neue Light"/>
                          <a:cs typeface="Helvetica Neue Light"/>
                          <a:sym typeface="Helvetica Neue Light"/>
                        </a:rPr>
                        <a:t>Estructuración visual del contenido: usa reglas de CSS para crear layouts y distribuir los elementos de tu sitio web, en base al diseño planteado originalmente. Debes valerte de flex o box-modeling para estructuras unidimensionales, o grid para bidimensionales. </a:t>
                      </a:r>
                      <a:endParaRPr sz="1300" u="none" cap="none" strike="noStrike">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rgbClr val="000000"/>
                        </a:buClr>
                        <a:buSzPts val="1300"/>
                        <a:buFont typeface="Helvetica Neue Light"/>
                        <a:buChar char="-"/>
                      </a:pPr>
                      <a:r>
                        <a:rPr lang="es-419" sz="1300" u="none" cap="none" strike="noStrike">
                          <a:latin typeface="Helvetica Neue Light"/>
                          <a:ea typeface="Helvetica Neue Light"/>
                          <a:cs typeface="Helvetica Neue Light"/>
                          <a:sym typeface="Helvetica Neue Light"/>
                        </a:rPr>
                        <a:t>Estilo básico de la web: crea paletas para darle un estilo consistente a tu sitio web. Esto acompañado de la utilización de otros elementos como</a:t>
                      </a:r>
                      <a:r>
                        <a:rPr lang="es-419" sz="1300">
                          <a:latin typeface="Helvetica Neue Light"/>
                          <a:ea typeface="Helvetica Neue Light"/>
                          <a:cs typeface="Helvetica Neue Light"/>
                          <a:sym typeface="Helvetica Neue Light"/>
                        </a:rPr>
                        <a:t> </a:t>
                      </a:r>
                      <a:r>
                        <a:rPr lang="es-419" sz="1300" u="none" cap="none" strike="noStrike">
                          <a:latin typeface="Helvetica Neue Light"/>
                          <a:ea typeface="Helvetica Neue Light"/>
                          <a:cs typeface="Helvetica Neue Light"/>
                          <a:sym typeface="Helvetica Neue Light"/>
                        </a:rPr>
                        <a:t>tipografías, el uso de sombras, el radio de los bordes o el espaciado entre los elementos</a:t>
                      </a:r>
                      <a:r>
                        <a:rPr lang="es-419" sz="1300">
                          <a:latin typeface="Helvetica Neue Light"/>
                          <a:ea typeface="Helvetica Neue Light"/>
                          <a:cs typeface="Helvetica Neue Light"/>
                          <a:sym typeface="Helvetica Neue Light"/>
                        </a:rPr>
                        <a:t>. Así crearás </a:t>
                      </a:r>
                      <a:r>
                        <a:rPr lang="es-419" sz="1300" u="none" cap="none" strike="noStrike">
                          <a:latin typeface="Helvetica Neue Light"/>
                          <a:ea typeface="Helvetica Neue Light"/>
                          <a:cs typeface="Helvetica Neue Light"/>
                          <a:sym typeface="Helvetica Neue Light"/>
                        </a:rPr>
                        <a:t>estilo que la web va a mantener página a página.</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954" name="Google Shape;954;p118"/>
          <p:cNvGrpSpPr/>
          <p:nvPr/>
        </p:nvGrpSpPr>
        <p:grpSpPr>
          <a:xfrm>
            <a:off x="7238163" y="-8"/>
            <a:ext cx="1454415" cy="569467"/>
            <a:chOff x="7120275" y="678460"/>
            <a:chExt cx="1634174" cy="639850"/>
          </a:xfrm>
        </p:grpSpPr>
        <p:pic>
          <p:nvPicPr>
            <p:cNvPr id="955" name="Google Shape;955;p118"/>
            <p:cNvPicPr preferRelativeResize="0"/>
            <p:nvPr/>
          </p:nvPicPr>
          <p:blipFill rotWithShape="1">
            <a:blip r:embed="rId3">
              <a:alphaModFix/>
            </a:blip>
            <a:srcRect b="0" l="0" r="0" t="0"/>
            <a:stretch/>
          </p:blipFill>
          <p:spPr>
            <a:xfrm>
              <a:off x="7120275" y="678460"/>
              <a:ext cx="1634174" cy="639850"/>
            </a:xfrm>
            <a:prstGeom prst="rect">
              <a:avLst/>
            </a:prstGeom>
            <a:noFill/>
            <a:ln>
              <a:noFill/>
            </a:ln>
          </p:spPr>
        </p:pic>
        <p:sp>
          <p:nvSpPr>
            <p:cNvPr id="956" name="Google Shape;956;p118"/>
            <p:cNvSpPr/>
            <p:nvPr/>
          </p:nvSpPr>
          <p:spPr>
            <a:xfrm>
              <a:off x="8468550" y="696403"/>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s-419" sz="800" u="none" cap="none" strike="noStrike">
                  <a:solidFill>
                    <a:srgbClr val="FFFFFF"/>
                  </a:solidFill>
                  <a:latin typeface="Helvetica Neue"/>
                  <a:ea typeface="Helvetica Neue"/>
                  <a:cs typeface="Helvetica Neue"/>
                  <a:sym typeface="Helvetica Neue"/>
                </a:rPr>
                <a:t>2</a:t>
              </a:r>
              <a:endParaRPr b="1" i="0" sz="800" u="none" cap="none" strike="noStrike">
                <a:solidFill>
                  <a:srgbClr val="FFFFFF"/>
                </a:solidFill>
                <a:latin typeface="Helvetica Neue"/>
                <a:ea typeface="Helvetica Neue"/>
                <a:cs typeface="Helvetica Neue"/>
                <a:sym typeface="Helvetica Neue"/>
              </a:endParaRPr>
            </a:p>
          </p:txBody>
        </p:sp>
      </p:grpSp>
      <p:pic>
        <p:nvPicPr>
          <p:cNvPr id="957" name="Google Shape;957;p11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1" name="Shape 961"/>
        <p:cNvGrpSpPr/>
        <p:nvPr/>
      </p:nvGrpSpPr>
      <p:grpSpPr>
        <a:xfrm>
          <a:off x="0" y="0"/>
          <a:ext cx="0" cy="0"/>
          <a:chOff x="0" y="0"/>
          <a:chExt cx="0" cy="0"/>
        </a:xfrm>
      </p:grpSpPr>
      <p:sp>
        <p:nvSpPr>
          <p:cNvPr id="962" name="Google Shape;962;p11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963" name="Google Shape;963;p11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7" name="Shape 967"/>
        <p:cNvGrpSpPr/>
        <p:nvPr/>
      </p:nvGrpSpPr>
      <p:grpSpPr>
        <a:xfrm>
          <a:off x="0" y="0"/>
          <a:ext cx="0" cy="0"/>
          <a:chOff x="0" y="0"/>
          <a:chExt cx="0" cy="0"/>
        </a:xfrm>
      </p:grpSpPr>
      <p:sp>
        <p:nvSpPr>
          <p:cNvPr id="968" name="Google Shape;968;p120"/>
          <p:cNvSpPr txBox="1"/>
          <p:nvPr/>
        </p:nvSpPr>
        <p:spPr>
          <a:xfrm>
            <a:off x="1260150" y="450163"/>
            <a:ext cx="66237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419" sz="4000">
                <a:solidFill>
                  <a:srgbClr val="E0FF00"/>
                </a:solidFill>
                <a:latin typeface="Anton"/>
                <a:ea typeface="Anton"/>
                <a:cs typeface="Anton"/>
                <a:sym typeface="Anton"/>
              </a:rPr>
              <a:t>¡DESCUENTO EXCLUSIVO!</a:t>
            </a:r>
            <a:endParaRPr i="1" sz="4000">
              <a:solidFill>
                <a:srgbClr val="E0FF00"/>
              </a:solidFill>
              <a:latin typeface="Anton"/>
              <a:ea typeface="Anton"/>
              <a:cs typeface="Anton"/>
              <a:sym typeface="Anton"/>
            </a:endParaRPr>
          </a:p>
        </p:txBody>
      </p:sp>
      <p:sp>
        <p:nvSpPr>
          <p:cNvPr id="969" name="Google Shape;969;p120"/>
          <p:cNvSpPr/>
          <p:nvPr/>
        </p:nvSpPr>
        <p:spPr>
          <a:xfrm>
            <a:off x="3436038" y="4125438"/>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419" sz="1800" u="sng">
                <a:solidFill>
                  <a:schemeClr val="hlink"/>
                </a:solidFill>
                <a:latin typeface="Anton"/>
                <a:ea typeface="Anton"/>
                <a:cs typeface="Anton"/>
                <a:sym typeface="Anton"/>
                <a:hlinkClick action="ppaction://hlinkshowjump?jump=nextslide"/>
              </a:rPr>
              <a:t>Quiero saber más</a:t>
            </a:r>
            <a:endParaRPr b="0" i="0" sz="1800" u="none" cap="none" strike="noStrike">
              <a:solidFill>
                <a:srgbClr val="FFFFFF"/>
              </a:solidFill>
              <a:latin typeface="Anton"/>
              <a:ea typeface="Anton"/>
              <a:cs typeface="Anton"/>
              <a:sym typeface="Anton"/>
            </a:endParaRPr>
          </a:p>
        </p:txBody>
      </p:sp>
      <p:pic>
        <p:nvPicPr>
          <p:cNvPr id="970" name="Google Shape;970;p120"/>
          <p:cNvPicPr preferRelativeResize="0"/>
          <p:nvPr/>
        </p:nvPicPr>
        <p:blipFill>
          <a:blip r:embed="rId4">
            <a:alphaModFix/>
          </a:blip>
          <a:stretch>
            <a:fillRect/>
          </a:stretch>
        </p:blipFill>
        <p:spPr>
          <a:xfrm>
            <a:off x="2889375" y="1420184"/>
            <a:ext cx="3524260" cy="25022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4" name="Shape 974"/>
        <p:cNvGrpSpPr/>
        <p:nvPr/>
      </p:nvGrpSpPr>
      <p:grpSpPr>
        <a:xfrm>
          <a:off x="0" y="0"/>
          <a:ext cx="0" cy="0"/>
          <a:chOff x="0" y="0"/>
          <a:chExt cx="0" cy="0"/>
        </a:xfrm>
      </p:grpSpPr>
      <p:sp>
        <p:nvSpPr>
          <p:cNvPr id="975" name="Google Shape;975;p121"/>
          <p:cNvSpPr txBox="1"/>
          <p:nvPr/>
        </p:nvSpPr>
        <p:spPr>
          <a:xfrm>
            <a:off x="545550" y="1175400"/>
            <a:ext cx="80529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2000"/>
              <a:buFont typeface="Arial"/>
              <a:buNone/>
            </a:pPr>
            <a:r>
              <a:rPr i="1" lang="es-419" sz="2400">
                <a:solidFill>
                  <a:schemeClr val="lt1"/>
                </a:solidFill>
                <a:latin typeface="Helvetica Neue Light"/>
                <a:ea typeface="Helvetica Neue Light"/>
                <a:cs typeface="Helvetica Neue Light"/>
                <a:sym typeface="Helvetica Neue Light"/>
              </a:rPr>
              <a:t>¡Completa tu carrera y potencia tu desarrollo profesional! </a:t>
            </a:r>
            <a:endParaRPr i="1" sz="2400">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2000"/>
              <a:buFont typeface="Arial"/>
              <a:buNone/>
            </a:pPr>
            <a:r>
              <a:rPr i="1" lang="es-419" sz="2400">
                <a:solidFill>
                  <a:schemeClr val="lt1"/>
                </a:solidFill>
                <a:latin typeface="Helvetica Neue Light"/>
                <a:ea typeface="Helvetica Neue Light"/>
                <a:cs typeface="Helvetica Neue Light"/>
                <a:sym typeface="Helvetica Neue Light"/>
              </a:rPr>
              <a:t>Ingresando el cupón </a:t>
            </a:r>
            <a:r>
              <a:rPr b="1" i="1" lang="es-419" sz="2400">
                <a:solidFill>
                  <a:srgbClr val="E0FF00"/>
                </a:solidFill>
                <a:latin typeface="Helvetica Neue"/>
                <a:ea typeface="Helvetica Neue"/>
                <a:cs typeface="Helvetica Neue"/>
                <a:sym typeface="Helvetica Neue"/>
              </a:rPr>
              <a:t>CONTINUATUCARRERA</a:t>
            </a:r>
            <a:r>
              <a:rPr i="1" lang="es-419" sz="2400">
                <a:solidFill>
                  <a:srgbClr val="E0FF00"/>
                </a:solidFill>
                <a:latin typeface="Helvetica Neue Light"/>
                <a:ea typeface="Helvetica Neue Light"/>
                <a:cs typeface="Helvetica Neue Light"/>
                <a:sym typeface="Helvetica Neue Light"/>
              </a:rPr>
              <a:t> </a:t>
            </a:r>
            <a:r>
              <a:rPr i="1" lang="es-419" sz="2400">
                <a:solidFill>
                  <a:schemeClr val="lt1"/>
                </a:solidFill>
                <a:latin typeface="Helvetica Neue Light"/>
                <a:ea typeface="Helvetica Neue Light"/>
                <a:cs typeface="Helvetica Neue Light"/>
                <a:sym typeface="Helvetica Neue Light"/>
              </a:rPr>
              <a:t>tendrás un descuento para inscribirte en el próximo nivel. Puedes acceder directamente desde la plataforma, entrando en la sección </a:t>
            </a:r>
            <a:r>
              <a:rPr i="1" lang="es-419" sz="2400" u="sng">
                <a:solidFill>
                  <a:schemeClr val="hlink"/>
                </a:solidFill>
                <a:latin typeface="Helvetica Neue Light"/>
                <a:ea typeface="Helvetica Neue Light"/>
                <a:cs typeface="Helvetica Neue Light"/>
                <a:sym typeface="Helvetica Neue Light"/>
                <a:hlinkClick r:id="rId4"/>
              </a:rPr>
              <a:t>"Cursos y Carreras"</a:t>
            </a:r>
            <a:r>
              <a:rPr i="1" lang="es-419" sz="2400">
                <a:solidFill>
                  <a:schemeClr val="lt1"/>
                </a:solidFill>
                <a:latin typeface="Helvetica Neue Light"/>
                <a:ea typeface="Helvetica Neue Light"/>
                <a:cs typeface="Helvetica Neue Light"/>
                <a:sym typeface="Helvetica Neue Light"/>
              </a:rPr>
              <a:t>.</a:t>
            </a:r>
            <a:endParaRPr b="0" i="0" sz="2400" u="none" cap="none" strike="noStrike">
              <a:solidFill>
                <a:srgbClr val="E8E7E3"/>
              </a:solidFill>
              <a:latin typeface="Helvetica Neue Light"/>
              <a:ea typeface="Helvetica Neue Light"/>
              <a:cs typeface="Helvetica Neue Light"/>
              <a:sym typeface="Helvetica Neue 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9" name="Shape 979"/>
        <p:cNvGrpSpPr/>
        <p:nvPr/>
      </p:nvGrpSpPr>
      <p:grpSpPr>
        <a:xfrm>
          <a:off x="0" y="0"/>
          <a:ext cx="0" cy="0"/>
          <a:chOff x="0" y="0"/>
          <a:chExt cx="0" cy="0"/>
        </a:xfrm>
      </p:grpSpPr>
      <p:sp>
        <p:nvSpPr>
          <p:cNvPr id="980" name="Google Shape;980;p122"/>
          <p:cNvSpPr txBox="1"/>
          <p:nvPr/>
        </p:nvSpPr>
        <p:spPr>
          <a:xfrm>
            <a:off x="1956450" y="930600"/>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981" name="Google Shape;981;p122"/>
          <p:cNvSpPr txBox="1"/>
          <p:nvPr/>
        </p:nvSpPr>
        <p:spPr>
          <a:xfrm>
            <a:off x="1896975" y="1919700"/>
            <a:ext cx="5350200" cy="244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s-419" sz="2200" u="none" cap="none" strike="noStrike">
                <a:solidFill>
                  <a:srgbClr val="E0FF00"/>
                </a:solidFill>
                <a:latin typeface="Helvetica Neue"/>
                <a:ea typeface="Helvetica Neue"/>
                <a:cs typeface="Helvetica Neue"/>
                <a:sym typeface="Helvetica Neue"/>
              </a:rPr>
              <a:t>Resumen de lo visto en clase hoy</a:t>
            </a:r>
            <a:endParaRPr b="1" i="0" sz="2200" u="none" cap="none" strike="noStrike">
              <a:solidFill>
                <a:srgbClr val="E0FF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200"/>
              <a:buFont typeface="Arial"/>
              <a:buNone/>
            </a:pPr>
            <a:r>
              <a:t/>
            </a:r>
            <a:endParaRPr b="1" sz="2200">
              <a:solidFill>
                <a:srgbClr val="E0FF00"/>
              </a:solidFill>
              <a:latin typeface="Helvetica Neue"/>
              <a:ea typeface="Helvetica Neue"/>
              <a:cs typeface="Helvetica Neue"/>
              <a:sym typeface="Helvetica Neue"/>
            </a:endParaRPr>
          </a:p>
          <a:p>
            <a:pPr indent="-368300" lvl="0" marL="457200" marR="0" rtl="0" algn="l">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Crear animaciones con CSS.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Agregar transformaciones a objetos.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Agregar transiciones a elementos.</a:t>
            </a:r>
            <a:endParaRPr b="0" i="0" sz="2200" u="none" cap="none" strike="noStrike">
              <a:solidFill>
                <a:srgbClr val="E0FF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